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ru-RU" b="1" dirty="0" smtClean="0"/>
              <a:t>Льготы </a:t>
            </a:r>
            <a:r>
              <a:rPr lang="ru-RU" b="1" dirty="0" smtClean="0"/>
              <a:t>родителям</a:t>
            </a:r>
            <a:br>
              <a:rPr lang="ru-RU" b="1" dirty="0" smtClean="0"/>
            </a:br>
            <a:r>
              <a:rPr lang="ru-RU" b="1" dirty="0" smtClean="0"/>
              <a:t> ребенка - инвалида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3600" b="1" dirty="0" smtClean="0"/>
              <a:t>Другие</a:t>
            </a:r>
            <a:r>
              <a:rPr lang="ru-RU" b="1" dirty="0" smtClean="0"/>
              <a:t> </a:t>
            </a:r>
            <a:r>
              <a:rPr lang="ru-RU" sz="3600" b="1" dirty="0" smtClean="0"/>
              <a:t>льготы: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Льготы по налогам</a:t>
            </a:r>
            <a:endParaRPr lang="ru-RU" dirty="0" smtClean="0"/>
          </a:p>
          <a:p>
            <a:pPr algn="just"/>
            <a:r>
              <a:rPr lang="ru-RU" b="1" dirty="0" smtClean="0"/>
              <a:t>Льгота по транспортному </a:t>
            </a:r>
            <a:r>
              <a:rPr lang="ru-RU" sz="3000" b="1" dirty="0" smtClean="0"/>
              <a:t>налогу    </a:t>
            </a:r>
            <a:r>
              <a:rPr lang="ru-RU" sz="3000" dirty="0" smtClean="0"/>
              <a:t>(данная льгота является региональной и о ней надо заявить в налоговые органы)</a:t>
            </a:r>
            <a:endParaRPr lang="ru-RU" sz="3000" dirty="0" smtClean="0"/>
          </a:p>
          <a:p>
            <a:pPr algn="just"/>
            <a:r>
              <a:rPr lang="ru-RU" b="1" dirty="0" smtClean="0"/>
              <a:t>Жилищные льготы</a:t>
            </a:r>
            <a:endParaRPr lang="ru-RU" dirty="0" smtClean="0"/>
          </a:p>
          <a:p>
            <a:pPr algn="just"/>
            <a:r>
              <a:rPr lang="ru-RU" b="1" dirty="0" smtClean="0"/>
              <a:t>Транспортные льготы</a:t>
            </a:r>
            <a:endParaRPr lang="ru-RU" dirty="0" smtClean="0"/>
          </a:p>
          <a:p>
            <a:pPr algn="just"/>
            <a:r>
              <a:rPr lang="ru-RU" b="1" dirty="0" smtClean="0"/>
              <a:t>Финансовая помощь родителям детей </a:t>
            </a:r>
            <a:r>
              <a:rPr lang="ru-RU" b="1" dirty="0" smtClean="0"/>
              <a:t>инвалидов: </a:t>
            </a:r>
          </a:p>
          <a:p>
            <a:pPr algn="just">
              <a:buNone/>
            </a:pPr>
            <a:r>
              <a:rPr lang="ru-RU" dirty="0" smtClean="0"/>
              <a:t>    компенсация, </a:t>
            </a:r>
            <a:r>
              <a:rPr lang="ru-RU" dirty="0" smtClean="0"/>
              <a:t>если ведется обучение на </a:t>
            </a:r>
            <a:r>
              <a:rPr lang="ru-RU" dirty="0" smtClean="0"/>
              <a:t>дому;   ежемесячное </a:t>
            </a:r>
            <a:r>
              <a:rPr lang="ru-RU" dirty="0" smtClean="0"/>
              <a:t>пособие неработающему родителю или приемному родителю ребенка инвалида.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Неполный рабочий </a:t>
            </a:r>
            <a:r>
              <a:rPr lang="ru-RU" sz="3600" b="1" dirty="0" smtClean="0"/>
              <a:t>день</a:t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 smtClean="0"/>
              <a:t>(ст.93 ТК РФ)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Такой </a:t>
            </a:r>
            <a:r>
              <a:rPr lang="ru-RU" sz="2800" dirty="0" smtClean="0"/>
              <a:t>льготой </a:t>
            </a:r>
            <a:r>
              <a:rPr lang="ru-RU" sz="2800" dirty="0" smtClean="0"/>
              <a:t>может воспользоваться </a:t>
            </a:r>
            <a:r>
              <a:rPr lang="ru-RU" sz="2800" u="sng" dirty="0" smtClean="0"/>
              <a:t>каждый из родителей</a:t>
            </a:r>
            <a:r>
              <a:rPr lang="ru-RU" sz="2800" dirty="0" smtClean="0"/>
              <a:t> по месту работы. Для этого необходимо предоставить работодателю заключение </a:t>
            </a:r>
            <a:r>
              <a:rPr lang="ru-RU" sz="2800" dirty="0" smtClean="0"/>
              <a:t>МСЭ</a:t>
            </a:r>
          </a:p>
          <a:p>
            <a:pPr algn="just"/>
            <a:r>
              <a:rPr lang="ru-RU" sz="2800" dirty="0" smtClean="0"/>
              <a:t>оплата труда для родителей-инвалидов осуществляется на </a:t>
            </a:r>
            <a:r>
              <a:rPr lang="ru-RU" sz="2800" u="sng" dirty="0" smtClean="0"/>
              <a:t>общих </a:t>
            </a:r>
            <a:r>
              <a:rPr lang="ru-RU" sz="2800" u="sng" dirty="0" smtClean="0"/>
              <a:t>основаниях</a:t>
            </a:r>
          </a:p>
          <a:p>
            <a:pPr algn="just"/>
            <a:r>
              <a:rPr lang="ru-RU" sz="2800" dirty="0" smtClean="0"/>
              <a:t>использование данной льготы </a:t>
            </a:r>
            <a:r>
              <a:rPr lang="ru-RU" sz="2800" u="sng" dirty="0" smtClean="0"/>
              <a:t>не уменьшает </a:t>
            </a:r>
            <a:r>
              <a:rPr lang="ru-RU" sz="2800" dirty="0" smtClean="0"/>
              <a:t>время отпуска, трудовой стаж и не ограничивает работника в прочих трудовых правах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Право отказаться от командировок в другой регион, выхода на работу в праздники, выходные, ночью или сверхурочно (ст.259 ТК РФ)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Родитель может </a:t>
            </a:r>
            <a:r>
              <a:rPr lang="ru-RU" dirty="0" smtClean="0"/>
              <a:t>отказаться от командировки и выхода на </a:t>
            </a:r>
            <a:r>
              <a:rPr lang="ru-RU" dirty="0" smtClean="0"/>
              <a:t>работу в праздничные и выходные дни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без каких-либо </a:t>
            </a:r>
            <a:r>
              <a:rPr lang="ru-RU" dirty="0" smtClean="0"/>
              <a:t>последствий.</a:t>
            </a:r>
          </a:p>
          <a:p>
            <a:pPr algn="just">
              <a:buNone/>
            </a:pPr>
            <a:r>
              <a:rPr lang="ru-RU" dirty="0" smtClean="0"/>
              <a:t>    Если родитель согласен на командировку и сверхурочную работу, то согласие </a:t>
            </a:r>
            <a:r>
              <a:rPr lang="ru-RU" dirty="0" smtClean="0"/>
              <a:t>должно оформляться </a:t>
            </a:r>
            <a:r>
              <a:rPr lang="ru-RU" dirty="0" smtClean="0"/>
              <a:t>письменно.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772400" cy="1656184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600" b="1" dirty="0" smtClean="0"/>
              <a:t>Дополнительные </a:t>
            </a:r>
            <a:r>
              <a:rPr lang="ru-RU" sz="3600" b="1" dirty="0" smtClean="0"/>
              <a:t>4 выходных в месяц с сохранением заработка (ст.262 ТК РФ)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852936"/>
            <a:ext cx="7772400" cy="316686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Эта </a:t>
            </a:r>
            <a:r>
              <a:rPr lang="ru-RU" dirty="0" smtClean="0"/>
              <a:t>льгота предоставляется на одного родителя, либо же эти 4 дня могут быть «разбиты» между родителями по их </a:t>
            </a:r>
            <a:r>
              <a:rPr lang="ru-RU" dirty="0" smtClean="0"/>
              <a:t>усмотрению. </a:t>
            </a:r>
            <a:r>
              <a:rPr lang="ru-RU" dirty="0" smtClean="0"/>
              <a:t>Эти дни отдыха оплачиваются исходя из размера среднего заработка за один день.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402016" cy="1728192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Использование </a:t>
            </a:r>
            <a:r>
              <a:rPr lang="ru-RU" sz="3600" b="1" dirty="0" smtClean="0"/>
              <a:t>ежегодного отпуска в любое время (ст.262.1 ТК РФ)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636912"/>
            <a:ext cx="7772400" cy="3382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Взять </a:t>
            </a:r>
            <a:r>
              <a:rPr lang="ru-RU" sz="2800" dirty="0" smtClean="0"/>
              <a:t>отпуск в любое удобное для него время может только один родитель, если семья </a:t>
            </a:r>
            <a:r>
              <a:rPr lang="ru-RU" sz="2800" dirty="0" smtClean="0"/>
              <a:t>полная.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129614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Дополнительный отпуск родителю ребенка инвалида (ст.263 ТК РФ)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536504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dirty="0" smtClean="0"/>
              <a:t>    Является </a:t>
            </a:r>
            <a:r>
              <a:rPr lang="ru-RU" dirty="0" smtClean="0"/>
              <a:t>обязательной льготой, если соответствующий пункт предусмотрен в коллективном договоре. </a:t>
            </a:r>
            <a:endParaRPr lang="ru-RU" dirty="0" smtClean="0"/>
          </a:p>
          <a:p>
            <a:pPr lvl="0"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Продолжительность </a:t>
            </a:r>
            <a:r>
              <a:rPr lang="ru-RU" dirty="0" smtClean="0"/>
              <a:t>отпуска – </a:t>
            </a:r>
            <a:r>
              <a:rPr lang="ru-RU" b="1" dirty="0" smtClean="0"/>
              <a:t>14 дней</a:t>
            </a:r>
            <a:r>
              <a:rPr lang="ru-RU" dirty="0" smtClean="0"/>
              <a:t>. При этом </a:t>
            </a:r>
            <a:r>
              <a:rPr lang="ru-RU" b="1" dirty="0" smtClean="0"/>
              <a:t>заработная плата за этот период </a:t>
            </a:r>
            <a:r>
              <a:rPr lang="ru-RU" b="1" u="sng" dirty="0" smtClean="0"/>
              <a:t>не</a:t>
            </a:r>
            <a:r>
              <a:rPr lang="ru-RU" u="sng" dirty="0" smtClean="0"/>
              <a:t> </a:t>
            </a:r>
            <a:r>
              <a:rPr lang="ru-RU" b="1" u="sng" dirty="0" smtClean="0"/>
              <a:t>сохраняется</a:t>
            </a:r>
            <a:r>
              <a:rPr lang="ru-RU" dirty="0" smtClean="0"/>
              <a:t>. </a:t>
            </a:r>
            <a:endParaRPr lang="ru-RU" dirty="0" smtClean="0"/>
          </a:p>
          <a:p>
            <a:pPr lvl="0"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Отпуск </a:t>
            </a:r>
            <a:r>
              <a:rPr lang="ru-RU" dirty="0" smtClean="0"/>
              <a:t>предоставляется тогда, когда это нужно и удобно </a:t>
            </a:r>
            <a:r>
              <a:rPr lang="ru-RU" u="sng" dirty="0" smtClean="0"/>
              <a:t>работнику</a:t>
            </a:r>
            <a:r>
              <a:rPr lang="ru-RU" dirty="0" smtClean="0"/>
              <a:t>, а не руководителю. Он может </a:t>
            </a:r>
            <a:r>
              <a:rPr lang="ru-RU" u="sng" dirty="0" smtClean="0"/>
              <a:t>присоединяться</a:t>
            </a:r>
            <a:r>
              <a:rPr lang="ru-RU" dirty="0" smtClean="0"/>
              <a:t> как </a:t>
            </a:r>
            <a:r>
              <a:rPr lang="ru-RU" dirty="0" smtClean="0"/>
              <a:t>к </a:t>
            </a:r>
            <a:r>
              <a:rPr lang="ru-RU" u="sng" dirty="0" smtClean="0"/>
              <a:t>основному</a:t>
            </a:r>
            <a:r>
              <a:rPr lang="ru-RU" dirty="0" smtClean="0"/>
              <a:t> отпуску, так и </a:t>
            </a:r>
            <a:r>
              <a:rPr lang="ru-RU" u="sng" dirty="0" smtClean="0"/>
              <a:t>использоваться отдельно</a:t>
            </a:r>
            <a:r>
              <a:rPr lang="ru-RU" dirty="0" smtClean="0"/>
              <a:t>. На </a:t>
            </a:r>
            <a:r>
              <a:rPr lang="ru-RU" dirty="0" smtClean="0"/>
              <a:t>следующий год перенести неиспользованное дополнительное время отдыха нельзя.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272808" cy="171420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Досрочный выход на </a:t>
            </a:r>
            <a:r>
              <a:rPr lang="ru-RU" sz="3200" b="1" dirty="0" smtClean="0"/>
              <a:t>пенсию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 smtClean="0"/>
              <a:t>(ст.32 ФЗ «О страховых пенсиях»)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32856"/>
            <a:ext cx="7772400" cy="432048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dirty="0" smtClean="0"/>
              <a:t>    Выйти </a:t>
            </a:r>
            <a:r>
              <a:rPr lang="ru-RU" dirty="0" smtClean="0"/>
              <a:t>на пенсию родители инвалида могут на 5 лет раньше установленного возраста. Однако данная льгота применима только в случае наличия определенного стажа: 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Для мужчин пенсия с 55 лет – при страховом стаже 20 лет. </a:t>
            </a:r>
          </a:p>
          <a:p>
            <a:pPr algn="just"/>
            <a:r>
              <a:rPr lang="ru-RU" dirty="0" smtClean="0"/>
              <a:t>Женщины уходят на пенсию в 50 лет – при стаже от 15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144016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Зачет времени ухода за ребенком </a:t>
            </a:r>
            <a:r>
              <a:rPr lang="ru-RU" sz="2800" b="1" dirty="0" smtClean="0"/>
              <a:t>в</a:t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r>
              <a:rPr lang="ru-RU" sz="2800" b="1" dirty="0" smtClean="0"/>
              <a:t>страховой стаж  </a:t>
            </a:r>
            <a:r>
              <a:rPr lang="ru-RU" sz="2800" b="1" dirty="0" smtClean="0"/>
              <a:t> (</a:t>
            </a:r>
            <a:r>
              <a:rPr lang="ru-RU" sz="2800" b="1" dirty="0" smtClean="0"/>
              <a:t>ст.12 ФЗ «О страховых пенсиях»)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76872"/>
            <a:ext cx="7772400" cy="3742928"/>
          </a:xfrm>
        </p:spPr>
        <p:txBody>
          <a:bodyPr/>
          <a:lstStyle/>
          <a:p>
            <a:pPr algn="just">
              <a:buNone/>
            </a:pPr>
            <a:r>
              <a:rPr lang="ru-RU" sz="3200" dirty="0" smtClean="0"/>
              <a:t>    Воспользоваться льготой может один из родителей, если до или после времени ухода за ребенком у родителя был период работы. </a:t>
            </a:r>
          </a:p>
          <a:p>
            <a:pPr algn="just"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Чтобы </a:t>
            </a:r>
            <a:r>
              <a:rPr lang="ru-RU" sz="3200" dirty="0" smtClean="0"/>
              <a:t>данный вопрос был рассмотрен, родитель должен подать </a:t>
            </a:r>
            <a:r>
              <a:rPr lang="ru-RU" sz="3200" dirty="0" smtClean="0"/>
              <a:t>заявление в Пенсионный фон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129614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Запрет на увольнение по инициативе работодателя (ст.261 ТК </a:t>
            </a:r>
            <a:r>
              <a:rPr lang="ru-RU" sz="3600" b="1" dirty="0" smtClean="0"/>
              <a:t>РФ)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Подобная </a:t>
            </a:r>
            <a:r>
              <a:rPr lang="ru-RU" sz="4000" dirty="0" smtClean="0"/>
              <a:t>преференция устанавливается </a:t>
            </a:r>
            <a:r>
              <a:rPr lang="ru-RU" sz="4000" dirty="0" smtClean="0"/>
              <a:t>для матерей или </a:t>
            </a:r>
            <a:r>
              <a:rPr lang="ru-RU" sz="4000" dirty="0" smtClean="0"/>
              <a:t>одиноких отцов</a:t>
            </a:r>
            <a:r>
              <a:rPr lang="ru-RU" sz="4000" dirty="0" smtClean="0"/>
              <a:t>, </a:t>
            </a:r>
            <a:r>
              <a:rPr lang="ru-RU" sz="4000" dirty="0" smtClean="0"/>
              <a:t>воспитывающих ребенка-инвалида до 18 </a:t>
            </a:r>
            <a:r>
              <a:rPr lang="ru-RU" sz="4000" dirty="0" smtClean="0"/>
              <a:t>лет 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395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Льготы родителям  ребенка - инвалида </vt:lpstr>
      <vt:lpstr>Неполный рабочий день  (ст.93 ТК РФ)</vt:lpstr>
      <vt:lpstr>Право отказаться от командировок в другой регион, выхода на работу в праздники, выходные, ночью или сверхурочно (ст.259 ТК РФ) </vt:lpstr>
      <vt:lpstr>      Дополнительные 4 выходных в месяц с сохранением заработка (ст.262 ТК РФ) </vt:lpstr>
      <vt:lpstr> Использование ежегодного отпуска в любое время (ст.262.1 ТК РФ) </vt:lpstr>
      <vt:lpstr>Дополнительный отпуск родителю ребенка инвалида (ст.263 ТК РФ)</vt:lpstr>
      <vt:lpstr>Досрочный выход на пенсию  (ст.32 ФЗ «О страховых пенсиях»)</vt:lpstr>
      <vt:lpstr>Зачет времени ухода за ребенком в  страховой стаж   (ст.12 ФЗ «О страховых пенсиях»)</vt:lpstr>
      <vt:lpstr>Запрет на увольнение по инициативе работодателя (ст.261 ТК РФ)</vt:lpstr>
      <vt:lpstr>Другие льготы: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 z</dc:creator>
  <cp:lastModifiedBy>Игорь</cp:lastModifiedBy>
  <cp:revision>5</cp:revision>
  <dcterms:created xsi:type="dcterms:W3CDTF">2020-12-11T21:06:40Z</dcterms:created>
  <dcterms:modified xsi:type="dcterms:W3CDTF">2020-12-11T21:50:29Z</dcterms:modified>
</cp:coreProperties>
</file>