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17" r:id="rId8"/>
    <p:sldId id="309" r:id="rId9"/>
    <p:sldId id="310" r:id="rId10"/>
    <p:sldId id="311" r:id="rId11"/>
    <p:sldId id="312" r:id="rId12"/>
    <p:sldId id="313" r:id="rId13"/>
    <p:sldId id="318" r:id="rId14"/>
    <p:sldId id="319" r:id="rId15"/>
    <p:sldId id="320" r:id="rId16"/>
    <p:sldId id="321" r:id="rId17"/>
    <p:sldId id="282" r:id="rId18"/>
    <p:sldId id="283" r:id="rId19"/>
    <p:sldId id="287" r:id="rId20"/>
    <p:sldId id="322" r:id="rId21"/>
    <p:sldId id="296" r:id="rId22"/>
    <p:sldId id="284" r:id="rId23"/>
    <p:sldId id="286" r:id="rId24"/>
    <p:sldId id="301" r:id="rId25"/>
    <p:sldId id="294" r:id="rId26"/>
    <p:sldId id="298" r:id="rId27"/>
    <p:sldId id="29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83" autoAdjust="0"/>
    <p:restoredTop sz="94660"/>
  </p:normalViewPr>
  <p:slideViewPr>
    <p:cSldViewPr>
      <p:cViewPr varScale="1">
        <p:scale>
          <a:sx n="110" d="100"/>
          <a:sy n="110" d="100"/>
        </p:scale>
        <p:origin x="-17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F951-F924-475B-AE0D-1DD34C86A3FB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76356"/>
            <a:ext cx="7959796" cy="263901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ОЛИМПИАДА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формированию речевого слуха и произносительной стороны речи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для учащихся 4 классов (глухие)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«Слушаю и говорю»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259262" y="0"/>
            <a:ext cx="1529153" cy="1196752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5562" t="19983" r="14742" b="5530"/>
          <a:stretch/>
        </p:blipFill>
        <p:spPr>
          <a:xfrm>
            <a:off x="1997754" y="3215373"/>
            <a:ext cx="5331424" cy="355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8" y="260648"/>
            <a:ext cx="8358214" cy="1470025"/>
          </a:xfrm>
        </p:spPr>
        <p:txBody>
          <a:bodyPr>
            <a:noAutofit/>
          </a:bodyPr>
          <a:lstStyle/>
          <a:p>
            <a:r>
              <a:rPr lang="ru-RU" sz="3600" dirty="0" smtClean="0"/>
              <a:t>5.</a:t>
            </a:r>
            <a:r>
              <a:rPr lang="ru-RU" sz="3600" dirty="0"/>
              <a:t>	</a:t>
            </a:r>
            <a:r>
              <a:rPr lang="ru-RU" sz="3600" dirty="0" err="1" smtClean="0"/>
              <a:t>Прочита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йте</a:t>
            </a:r>
            <a:r>
              <a:rPr lang="ru-RU" sz="3600" dirty="0"/>
              <a:t> </a:t>
            </a:r>
            <a:r>
              <a:rPr lang="ru-RU" sz="3600" dirty="0" err="1" smtClean="0"/>
              <a:t>предложе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ния</a:t>
            </a:r>
            <a:r>
              <a:rPr lang="ru-RU" sz="3600" dirty="0" smtClean="0"/>
              <a:t>. </a:t>
            </a:r>
            <a:br>
              <a:rPr lang="ru-RU" sz="3600" dirty="0" smtClean="0"/>
            </a:br>
            <a:r>
              <a:rPr lang="ru-RU" sz="3600" dirty="0" err="1" smtClean="0"/>
              <a:t>Послу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шайте</a:t>
            </a:r>
            <a:r>
              <a:rPr lang="ru-RU" sz="3600" dirty="0" smtClean="0"/>
              <a:t> </a:t>
            </a:r>
            <a:r>
              <a:rPr lang="ru-RU" sz="3600" dirty="0"/>
              <a:t>и </a:t>
            </a:r>
            <a:r>
              <a:rPr lang="ru-RU" sz="3600" dirty="0" err="1" smtClean="0"/>
              <a:t>вы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берите</a:t>
            </a:r>
            <a:r>
              <a:rPr lang="ru-RU" sz="3600" dirty="0" smtClean="0"/>
              <a:t> </a:t>
            </a:r>
            <a:r>
              <a:rPr lang="ru-RU" sz="3600" dirty="0" err="1" smtClean="0"/>
              <a:t>пра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вильный</a:t>
            </a:r>
            <a:r>
              <a:rPr lang="ru-RU" sz="3600" dirty="0" smtClean="0"/>
              <a:t>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</a:t>
            </a:r>
            <a:r>
              <a:rPr lang="ru-RU" sz="3600" dirty="0"/>
              <a:t>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384038"/>
              </p:ext>
            </p:extLst>
          </p:nvPr>
        </p:nvGraphicFramePr>
        <p:xfrm>
          <a:off x="1331640" y="2276872"/>
          <a:ext cx="679069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511810"/>
                <a:gridCol w="6278880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Утром надо делать зарядку.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Наша страна – Россия.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Зимой ребята катаются на санках и лыжах.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Первое сентября – День знаний.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4"/>
          <p:cNvSpPr txBox="1">
            <a:spLocks/>
          </p:cNvSpPr>
          <p:nvPr/>
        </p:nvSpPr>
        <p:spPr>
          <a:xfrm>
            <a:off x="1371600" y="5512863"/>
            <a:ext cx="7772400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5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92893" y="315520"/>
            <a:ext cx="83582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6.	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те́ксты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485368"/>
              </p:ext>
            </p:extLst>
          </p:nvPr>
        </p:nvGraphicFramePr>
        <p:xfrm>
          <a:off x="683568" y="2132856"/>
          <a:ext cx="792088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408325"/>
                <a:gridCol w="751255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Наступили зимние каникулы. Погода на улице морозная. Земля покрыта снежным ковром. Прилетели красногрудые снегири.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Наша страна называется Россия. Она очень большая. Столица нашей Родины –  город Москва. Я люблю свою страну!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Скоро новогодний праздник. В зале стоит большая нарядная ёлка. К ребятам на праздник придут Дед Мороз и Снегурочка. Они принесут подарки.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 txBox="1">
            <a:spLocks/>
          </p:cNvSpPr>
          <p:nvPr/>
        </p:nvSpPr>
        <p:spPr>
          <a:xfrm>
            <a:off x="1919289" y="5705452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24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23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476672"/>
            <a:ext cx="83582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7.	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вопро́сы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вы́берите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вариа́нты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9130"/>
              </p:ext>
            </p:extLst>
          </p:nvPr>
        </p:nvGraphicFramePr>
        <p:xfrm>
          <a:off x="1259632" y="2545782"/>
          <a:ext cx="6790690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511810"/>
                <a:gridCol w="6278880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 ты себя чувствуешь?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Куда ты поедешь на каникулах?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 знаешь, как называется столица нашей Родины?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Какой урок тебе 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нравится больше?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2" name="Заголовок 4"/>
          <p:cNvSpPr txBox="1">
            <a:spLocks/>
          </p:cNvSpPr>
          <p:nvPr/>
        </p:nvSpPr>
        <p:spPr>
          <a:xfrm>
            <a:off x="1619672" y="5533908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2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92893" y="476672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8.  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предложе́ния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</a:p>
          <a:p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>
                <a:solidFill>
                  <a:prstClr val="black"/>
                </a:solidFill>
              </a:rPr>
              <a:t>и </a:t>
            </a:r>
            <a:r>
              <a:rPr lang="ru-RU" sz="3600" dirty="0" err="1" smtClean="0">
                <a:solidFill>
                  <a:prstClr val="black"/>
                </a:solidFill>
              </a:rPr>
              <a:t>определи́те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поря́док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предложе́ний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r>
              <a:rPr lang="ru-RU" sz="3600" dirty="0" err="1" smtClean="0">
                <a:solidFill>
                  <a:prstClr val="black"/>
                </a:solidFill>
              </a:rPr>
              <a:t>Впиши́те</a:t>
            </a:r>
            <a:r>
              <a:rPr lang="ru-RU" sz="3600" dirty="0" smtClean="0">
                <a:solidFill>
                  <a:prstClr val="black"/>
                </a:solidFill>
              </a:rPr>
              <a:t> число́. 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683660"/>
              </p:ext>
            </p:extLst>
          </p:nvPr>
        </p:nvGraphicFramePr>
        <p:xfrm>
          <a:off x="899592" y="2708920"/>
          <a:ext cx="7704856" cy="2736302"/>
        </p:xfrm>
        <a:graphic>
          <a:graphicData uri="http://schemas.openxmlformats.org/drawingml/2006/table">
            <a:tbl>
              <a:tblPr firstRow="1" firstCol="1" bandRow="1"/>
              <a:tblGrid>
                <a:gridCol w="580710"/>
                <a:gridCol w="7124146"/>
              </a:tblGrid>
              <a:tr h="643299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Дома я люблю играть на компьютере.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43299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 принесла в школу справку от врача.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43299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 живём в очень красивом городе.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06405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Спортивный зал находится на четвёртом этаже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49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92893" y="476672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9.   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слова́. </a:t>
            </a:r>
          </a:p>
          <a:p>
            <a:r>
              <a:rPr lang="ru-RU" sz="3600" dirty="0" err="1">
                <a:solidFill>
                  <a:prstClr val="black"/>
                </a:solidFill>
              </a:rPr>
              <a:t>Послу́шайте</a:t>
            </a:r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и </a:t>
            </a:r>
            <a:r>
              <a:rPr lang="ru-RU" sz="3600" dirty="0" err="1" smtClean="0">
                <a:solidFill>
                  <a:prstClr val="black"/>
                </a:solidFill>
              </a:rPr>
              <a:t>соста́вьте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предложе́ние</a:t>
            </a:r>
            <a:r>
              <a:rPr lang="ru-RU" sz="3600" dirty="0" smtClean="0">
                <a:solidFill>
                  <a:prstClr val="black"/>
                </a:solidFill>
              </a:rPr>
              <a:t>. </a:t>
            </a:r>
            <a:r>
              <a:rPr lang="ru-RU" sz="3600" dirty="0" err="1" smtClean="0">
                <a:solidFill>
                  <a:prstClr val="black"/>
                </a:solidFill>
              </a:rPr>
              <a:t>Запиши́те</a:t>
            </a:r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err="1">
                <a:solidFill>
                  <a:prstClr val="black"/>
                </a:solidFill>
              </a:rPr>
              <a:t>предложе́ние</a:t>
            </a:r>
            <a:r>
              <a:rPr lang="ru-RU" sz="3600" dirty="0">
                <a:solidFill>
                  <a:prstClr val="black"/>
                </a:solidFill>
              </a:rPr>
              <a:t>. 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457049"/>
              </p:ext>
            </p:extLst>
          </p:nvPr>
        </p:nvGraphicFramePr>
        <p:xfrm>
          <a:off x="863588" y="2438023"/>
          <a:ext cx="7416824" cy="2013744"/>
        </p:xfrm>
        <a:graphic>
          <a:graphicData uri="http://schemas.openxmlformats.org/drawingml/2006/table">
            <a:tbl>
              <a:tblPr firstRow="1" firstCol="1" bandRow="1"/>
              <a:tblGrid>
                <a:gridCol w="3696622"/>
                <a:gridCol w="3720202"/>
              </a:tblGrid>
              <a:tr h="6712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МОСКВА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712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САНКТ-ПЕТЕРБУРГ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СТОЛИЦА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712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РОССИИ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МУЗЕЙ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6211" y="4869160"/>
            <a:ext cx="8064896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</a:t>
            </a:r>
            <a:endParaRPr lang="ru-RU" sz="2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53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23528" y="260648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10.  Ско́лько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предложе́ний</a:t>
            </a:r>
            <a:r>
              <a:rPr lang="ru-RU" sz="3600" dirty="0" smtClean="0">
                <a:solidFill>
                  <a:prstClr val="black"/>
                </a:solidFill>
              </a:rPr>
              <a:t> в </a:t>
            </a:r>
            <a:r>
              <a:rPr lang="ru-RU" sz="3600" dirty="0" err="1" smtClean="0">
                <a:solidFill>
                  <a:prstClr val="black"/>
                </a:solidFill>
              </a:rPr>
              <a:t>те́ксте</a:t>
            </a:r>
            <a:r>
              <a:rPr lang="ru-RU" sz="3600" dirty="0" smtClean="0">
                <a:solidFill>
                  <a:prstClr val="black"/>
                </a:solidFill>
              </a:rPr>
              <a:t>? </a:t>
            </a:r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.  </a:t>
            </a:r>
            <a:br>
              <a:rPr lang="ru-RU" sz="3600" dirty="0" smtClean="0">
                <a:solidFill>
                  <a:prstClr val="black"/>
                </a:solidFill>
              </a:rPr>
            </a:br>
            <a:r>
              <a:rPr lang="ru-RU" sz="3600" dirty="0" err="1" smtClean="0">
                <a:solidFill>
                  <a:prstClr val="black"/>
                </a:solidFill>
              </a:rPr>
              <a:t>Обведи́те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пра́вильный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отве́та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906413"/>
            <a:ext cx="3938899" cy="1003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4          5         6</a:t>
            </a:r>
            <a:endParaRPr lang="ru-RU" sz="44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158964" y="4869160"/>
            <a:ext cx="6809223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7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102" y="429172"/>
            <a:ext cx="7959796" cy="239467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ЗАДАНИЯ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формированию 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произносительной стороны речи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075246" y="116632"/>
            <a:ext cx="1713170" cy="1340768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143" y="2823842"/>
            <a:ext cx="6192688" cy="359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02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64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16" y="116632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1.   Посмотри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на </a:t>
            </a:r>
            <a:r>
              <a:rPr lang="ru-RU" sz="3600" b="1" dirty="0" err="1" smtClean="0"/>
              <a:t>про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филь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ка</a:t>
            </a:r>
            <a:r>
              <a:rPr lang="ru-RU" sz="3600" b="1" dirty="0" smtClean="0"/>
              <a:t>. </a:t>
            </a:r>
            <a:br>
              <a:rPr lang="ru-RU" sz="3600" b="1" dirty="0" smtClean="0"/>
            </a:br>
            <a:r>
              <a:rPr lang="ru-RU" sz="3600" b="1" dirty="0" err="1" smtClean="0"/>
              <a:t>Како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э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то</a:t>
            </a:r>
            <a:r>
              <a:rPr lang="ru-RU" sz="3600" b="1" dirty="0" smtClean="0"/>
              <a:t> звук?</a:t>
            </a:r>
            <a:endParaRPr lang="ru-RU" sz="3600" b="1" dirty="0"/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1785760" y="5915999"/>
            <a:ext cx="7344816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/>
              <a:t>Напиши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те</a:t>
            </a:r>
            <a:r>
              <a:rPr lang="ru-RU" sz="3600" dirty="0" smtClean="0"/>
              <a:t> свой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</a:t>
            </a:r>
            <a:r>
              <a:rPr lang="ru-RU" sz="3600" dirty="0" smtClean="0"/>
              <a:t> </a:t>
            </a:r>
            <a:r>
              <a:rPr lang="ru-RU" sz="3600" dirty="0" err="1" smtClean="0"/>
              <a:t>отве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та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1979712" y="5085184"/>
            <a:ext cx="6048672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</a:t>
            </a:r>
            <a:r>
              <a:rPr lang="ru-RU" sz="3600" dirty="0">
                <a:solidFill>
                  <a:prstClr val="black"/>
                </a:solidFill>
              </a:rPr>
              <a:t>: </a:t>
            </a:r>
            <a:r>
              <a:rPr lang="ru-RU" sz="3600" dirty="0" smtClean="0">
                <a:solidFill>
                  <a:prstClr val="black"/>
                </a:solidFill>
              </a:rPr>
              <a:t>__________ </a:t>
            </a: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2" t="16819" r="10319" b="28670"/>
          <a:stretch/>
        </p:blipFill>
        <p:spPr bwMode="auto">
          <a:xfrm>
            <a:off x="2915816" y="1473062"/>
            <a:ext cx="3652673" cy="35166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5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2.   Посмотри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на </a:t>
            </a:r>
            <a:r>
              <a:rPr lang="ru-RU" sz="3600" b="1" dirty="0" err="1" smtClean="0"/>
              <a:t>про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филь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ка</a:t>
            </a:r>
            <a:r>
              <a:rPr lang="ru-RU" sz="3600" b="1" dirty="0" smtClean="0"/>
              <a:t> и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его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описа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ние</a:t>
            </a:r>
            <a:r>
              <a:rPr lang="ru-RU" sz="3600" b="1" dirty="0" smtClean="0"/>
              <a:t>. </a:t>
            </a:r>
            <a:r>
              <a:rPr lang="ru-RU" sz="3600" b="1" dirty="0" err="1" smtClean="0"/>
              <a:t>Найди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оши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бку</a:t>
            </a:r>
            <a:r>
              <a:rPr lang="ru-RU" sz="3600" b="1" dirty="0" smtClean="0"/>
              <a:t>. </a:t>
            </a:r>
            <a:endParaRPr lang="ru-RU" sz="3600" b="1" dirty="0"/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1907704" y="5730324"/>
            <a:ext cx="5904656" cy="11048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Вы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берите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запиши́те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не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правильный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вариа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6207" y="1691373"/>
            <a:ext cx="346534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гу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бы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со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мкнуты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26207" y="2402994"/>
            <a:ext cx="346534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язы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к</a:t>
            </a:r>
            <a:r>
              <a:rPr lang="ru-RU" sz="2400" b="1" dirty="0" smtClean="0"/>
              <a:t> </a:t>
            </a:r>
            <a:r>
              <a:rPr lang="ru-RU" sz="2400" b="1" dirty="0"/>
              <a:t>у </a:t>
            </a:r>
            <a:r>
              <a:rPr lang="ru-RU" sz="2400" b="1" dirty="0" err="1" smtClean="0"/>
              <a:t>ни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жних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зубо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в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26207" y="3797540"/>
            <a:ext cx="3447411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струя</a:t>
            </a:r>
            <a:r>
              <a:rPr lang="ru-RU" sz="2400" b="1" dirty="0" smtClean="0">
                <a:latin typeface="Calibri" panose="020F0502020204030204" pitchFamily="34" charset="0"/>
              </a:rPr>
              <a:t>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здуха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че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рез</a:t>
            </a:r>
            <a:r>
              <a:rPr lang="ru-RU" sz="2400" b="1" dirty="0" smtClean="0"/>
              <a:t> рот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26207" y="3079575"/>
            <a:ext cx="3465349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язы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пло</a:t>
            </a:r>
            <a:r>
              <a:rPr lang="ru-RU" sz="2400" b="1" dirty="0" err="1" smtClean="0">
                <a:latin typeface="Calibri"/>
                <a:cs typeface="Calibri"/>
              </a:rPr>
              <a:t>́</a:t>
            </a:r>
            <a:r>
              <a:rPr lang="ru-RU" sz="2400" b="1" dirty="0" err="1" smtClean="0"/>
              <a:t>ский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626207" y="4474121"/>
            <a:ext cx="3447411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струя</a:t>
            </a:r>
            <a:r>
              <a:rPr lang="ru-RU" sz="2400" b="1" dirty="0" smtClean="0">
                <a:latin typeface="Calibri" panose="020F0502020204030204" pitchFamily="34" charset="0"/>
              </a:rPr>
              <a:t>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здуха</a:t>
            </a:r>
            <a:r>
              <a:rPr lang="ru-RU" sz="2400" b="1" dirty="0" smtClean="0"/>
              <a:t> тёплая 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26208" y="5150702"/>
            <a:ext cx="3447410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го</a:t>
            </a:r>
            <a:r>
              <a:rPr lang="ru-RU" sz="2400" b="1" dirty="0" err="1" smtClean="0">
                <a:latin typeface="Calibri" panose="020F0502020204030204" pitchFamily="34" charset="0"/>
              </a:rPr>
              <a:t>́</a:t>
            </a:r>
            <a:r>
              <a:rPr lang="ru-RU" sz="2400" b="1" dirty="0" err="1" smtClean="0"/>
              <a:t>лос</a:t>
            </a:r>
            <a:r>
              <a:rPr lang="ru-RU" sz="2400" b="1" dirty="0" smtClean="0"/>
              <a:t> есть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31489" y="4711160"/>
            <a:ext cx="790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tx2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8" t="16978" r="9728" b="28701"/>
          <a:stretch/>
        </p:blipFill>
        <p:spPr bwMode="auto">
          <a:xfrm>
            <a:off x="975074" y="1764972"/>
            <a:ext cx="3103432" cy="29632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11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928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70311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3.   Посмотри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на </a:t>
            </a:r>
            <a:r>
              <a:rPr lang="ru-RU" sz="3600" b="1" dirty="0" err="1" smtClean="0"/>
              <a:t>про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фили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ков</a:t>
            </a:r>
            <a:r>
              <a:rPr lang="ru-RU" sz="3600" b="1" dirty="0" smtClean="0"/>
              <a:t>. </a:t>
            </a:r>
            <a:br>
              <a:rPr lang="ru-RU" sz="3600" b="1" dirty="0" smtClean="0"/>
            </a:br>
            <a:r>
              <a:rPr lang="ru-RU" sz="3600" b="1" dirty="0" err="1" smtClean="0"/>
              <a:t>Отгада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во</a:t>
            </a:r>
            <a:r>
              <a:rPr lang="ru-RU" sz="3600" b="1" dirty="0"/>
              <a:t>, </a:t>
            </a:r>
            <a:r>
              <a:rPr lang="ru-RU" sz="3600" b="1" dirty="0" err="1" smtClean="0"/>
              <a:t>соста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вленное</a:t>
            </a:r>
            <a:r>
              <a:rPr lang="ru-RU" sz="3600" b="1" dirty="0" smtClean="0"/>
              <a:t> </a:t>
            </a:r>
            <a:r>
              <a:rPr lang="ru-RU" sz="3600" b="1" dirty="0"/>
              <a:t>из  </a:t>
            </a:r>
            <a:r>
              <a:rPr lang="ru-RU" sz="3600" b="1" dirty="0" err="1" smtClean="0"/>
              <a:t>про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филей</a:t>
            </a:r>
            <a:r>
              <a:rPr lang="ru-RU" sz="3600" b="1" dirty="0"/>
              <a:t>. </a:t>
            </a:r>
            <a:r>
              <a:rPr lang="ru-RU" sz="3600" b="1" dirty="0" err="1" smtClean="0"/>
              <a:t>Напиши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во</a:t>
            </a:r>
            <a:r>
              <a:rPr lang="ru-RU" sz="3600" b="1" dirty="0"/>
              <a:t>.</a:t>
            </a:r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1763688" y="5373216"/>
            <a:ext cx="7128792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</a:t>
            </a:r>
            <a:r>
              <a:rPr lang="ru-RU" sz="3600" dirty="0">
                <a:solidFill>
                  <a:prstClr val="black"/>
                </a:solidFill>
              </a:rPr>
              <a:t>: </a:t>
            </a:r>
            <a:r>
              <a:rPr lang="ru-RU" sz="3600" dirty="0" smtClean="0">
                <a:solidFill>
                  <a:prstClr val="black"/>
                </a:solidFill>
              </a:rPr>
              <a:t>_____________________ </a:t>
            </a: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6" t="16785" r="9854" b="28649"/>
          <a:stretch/>
        </p:blipFill>
        <p:spPr bwMode="auto">
          <a:xfrm>
            <a:off x="899169" y="2453538"/>
            <a:ext cx="2438110" cy="233918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8" t="16994" r="10347" b="28428"/>
          <a:stretch/>
        </p:blipFill>
        <p:spPr bwMode="auto">
          <a:xfrm>
            <a:off x="5783955" y="2465625"/>
            <a:ext cx="2420237" cy="233314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0" t="17120" r="10359" b="28946"/>
          <a:stretch/>
        </p:blipFill>
        <p:spPr bwMode="auto">
          <a:xfrm>
            <a:off x="3340188" y="2459581"/>
            <a:ext cx="2443767" cy="233918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180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понима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Calibri"/>
              </a:rPr>
              <a:t>́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ете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что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тако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Calibri"/>
              </a:rPr>
              <a:t>́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«ОЛИМПИАДА»?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9995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err="1" smtClean="0"/>
              <a:t>Олимпиа</a:t>
            </a:r>
            <a:r>
              <a:rPr lang="ru-RU" sz="3600" b="1" i="1" dirty="0" err="1" smtClean="0">
                <a:latin typeface="Calibri"/>
                <a:cs typeface="Calibri"/>
              </a:rPr>
              <a:t>́</a:t>
            </a:r>
            <a:r>
              <a:rPr lang="ru-RU" sz="3600" b="1" i="1" dirty="0" err="1" smtClean="0"/>
              <a:t>да</a:t>
            </a:r>
            <a:r>
              <a:rPr lang="ru-RU" sz="3600" b="1" i="1" dirty="0" smtClean="0"/>
              <a:t> – </a:t>
            </a:r>
            <a:r>
              <a:rPr lang="ru-RU" sz="3600" b="1" i="1" dirty="0" err="1" smtClean="0"/>
              <a:t>э</a:t>
            </a:r>
            <a:r>
              <a:rPr lang="ru-RU" sz="3600" b="1" i="1" dirty="0" err="1" smtClean="0">
                <a:latin typeface="Calibri"/>
                <a:cs typeface="Calibri"/>
              </a:rPr>
              <a:t>́</a:t>
            </a:r>
            <a:r>
              <a:rPr lang="ru-RU" sz="3600" b="1" i="1" dirty="0" err="1" smtClean="0"/>
              <a:t>то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соревнова</a:t>
            </a:r>
            <a:r>
              <a:rPr lang="ru-RU" sz="3600" b="1" i="1" dirty="0" err="1" smtClean="0">
                <a:latin typeface="Calibri"/>
                <a:cs typeface="Calibri"/>
              </a:rPr>
              <a:t>́</a:t>
            </a:r>
            <a:r>
              <a:rPr lang="ru-RU" sz="3600" b="1" i="1" dirty="0" err="1" smtClean="0"/>
              <a:t>ние</a:t>
            </a:r>
            <a:r>
              <a:rPr lang="ru-RU" sz="3600" b="1" i="1" dirty="0" smtClean="0"/>
              <a:t>. </a:t>
            </a:r>
            <a:endParaRPr lang="ru-RU" sz="3600" b="1" i="1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3028" y="4212538"/>
            <a:ext cx="8229600" cy="9995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3600" b="1" i="1" dirty="0" err="1" smtClean="0">
                <a:solidFill>
                  <a:prstClr val="black"/>
                </a:solidFill>
              </a:rPr>
              <a:t>Сего́дня</a:t>
            </a:r>
            <a:r>
              <a:rPr lang="ru-RU" sz="3600" b="1" i="1" dirty="0" smtClean="0">
                <a:solidFill>
                  <a:prstClr val="black"/>
                </a:solidFill>
              </a:rPr>
              <a:t> </a:t>
            </a:r>
            <a:r>
              <a:rPr lang="ru-RU" sz="3600" b="1" i="1" dirty="0" err="1" smtClean="0">
                <a:solidFill>
                  <a:prstClr val="black"/>
                </a:solidFill>
              </a:rPr>
              <a:t>соревнова</a:t>
            </a:r>
            <a:r>
              <a:rPr lang="ru-RU" sz="3600" b="1" i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i="1" dirty="0" err="1" smtClean="0">
                <a:solidFill>
                  <a:prstClr val="black"/>
                </a:solidFill>
              </a:rPr>
              <a:t>ние</a:t>
            </a:r>
            <a:r>
              <a:rPr lang="ru-RU" sz="3600" b="1" i="1" dirty="0" smtClean="0">
                <a:solidFill>
                  <a:prstClr val="black"/>
                </a:solidFill>
              </a:rPr>
              <a:t> по слуховой работе и произношению. </a:t>
            </a:r>
            <a:endParaRPr lang="ru-RU" sz="36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0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 build="p"/>
      <p:bldP spid="6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03"/>
            <a:ext cx="9144000" cy="6889791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/>
          </p:cNvSpPr>
          <p:nvPr/>
        </p:nvSpPr>
        <p:spPr>
          <a:xfrm>
            <a:off x="685800" y="400682"/>
            <a:ext cx="7772400" cy="1660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3600" b="1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b="1" dirty="0" smtClean="0">
                <a:solidFill>
                  <a:prstClr val="black"/>
                </a:solidFill>
              </a:rPr>
              <a:t> слова́. </a:t>
            </a:r>
          </a:p>
          <a:p>
            <a:pPr algn="ctr"/>
            <a:r>
              <a:rPr lang="ru-RU" sz="3600" b="1" dirty="0" err="1" smtClean="0">
                <a:solidFill>
                  <a:prstClr val="black"/>
                </a:solidFill>
              </a:rPr>
              <a:t>Ско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лько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зву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ков</a:t>
            </a:r>
            <a:r>
              <a:rPr lang="ru-RU" sz="3600" b="1" dirty="0" smtClean="0">
                <a:solidFill>
                  <a:prstClr val="black"/>
                </a:solidFill>
              </a:rPr>
              <a:t> в </a:t>
            </a:r>
            <a:r>
              <a:rPr lang="ru-RU" sz="3600" b="1" dirty="0" err="1" smtClean="0">
                <a:solidFill>
                  <a:prstClr val="black"/>
                </a:solidFill>
              </a:rPr>
              <a:t>слова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х</a:t>
            </a:r>
            <a:r>
              <a:rPr lang="ru-RU" sz="3600" b="1" dirty="0" smtClean="0">
                <a:solidFill>
                  <a:prstClr val="black"/>
                </a:solidFill>
              </a:rPr>
              <a:t>? </a:t>
            </a:r>
          </a:p>
          <a:p>
            <a:pPr algn="ctr"/>
            <a:r>
              <a:rPr lang="ru-RU" sz="3600" b="1" dirty="0" err="1" smtClean="0">
                <a:solidFill>
                  <a:prstClr val="black"/>
                </a:solidFill>
              </a:rPr>
              <a:t>Напиши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отве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</a:t>
            </a:r>
            <a:r>
              <a:rPr lang="ru-RU" sz="3600" b="1" dirty="0" smtClean="0">
                <a:solidFill>
                  <a:prstClr val="black"/>
                </a:solidFill>
              </a:rPr>
              <a:t>.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47667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</a:rPr>
              <a:t>4.</a:t>
            </a:r>
            <a:endParaRPr lang="ru-RU" sz="3600" b="1" dirty="0">
              <a:solidFill>
                <a:prstClr val="black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964611"/>
              </p:ext>
            </p:extLst>
          </p:nvPr>
        </p:nvGraphicFramePr>
        <p:xfrm>
          <a:off x="1115616" y="2996952"/>
          <a:ext cx="705678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598866"/>
                <a:gridCol w="727823"/>
                <a:gridCol w="3003410"/>
                <a:gridCol w="7266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ФУТБОЛ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ВОЛЕЙБОЛ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ХОККЕЙ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ПЛАВАНИЕ</a:t>
                      </a:r>
                      <a:endParaRPr lang="ru-RU" sz="24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6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1628"/>
            <a:ext cx="7901014" cy="157018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5. </a:t>
            </a:r>
            <a:r>
              <a:rPr lang="ru-RU" sz="3600" b="1" dirty="0" err="1" smtClean="0"/>
              <a:t>Прочита́йте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сло́ва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err="1" smtClean="0"/>
              <a:t>Подбери́те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сло́во</a:t>
            </a:r>
            <a:r>
              <a:rPr lang="ru-RU" sz="3600" b="1" dirty="0" smtClean="0"/>
              <a:t> к </a:t>
            </a:r>
            <a:r>
              <a:rPr lang="ru-RU" sz="3600" b="1" dirty="0" err="1" smtClean="0"/>
              <a:t>схе́ме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ри́тма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54176" y="1916832"/>
            <a:ext cx="532859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prstClr val="black"/>
                </a:solidFill>
              </a:rPr>
              <a:t>Выберите вариант ответа.</a:t>
            </a: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>
                <a:solidFill>
                  <a:prstClr val="black"/>
                </a:solidFill>
              </a:rPr>
              <a:t>   </a:t>
            </a:r>
            <a:r>
              <a:rPr lang="ru-RU" sz="3600" dirty="0" err="1" smtClean="0">
                <a:solidFill>
                  <a:prstClr val="black"/>
                </a:solidFill>
              </a:rPr>
              <a:t>заря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дка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>
                <a:solidFill>
                  <a:prstClr val="black"/>
                </a:solidFill>
              </a:rPr>
              <a:t>   </a:t>
            </a:r>
            <a:r>
              <a:rPr lang="ru-RU" sz="3600" dirty="0" err="1">
                <a:solidFill>
                  <a:prstClr val="black"/>
                </a:solidFill>
              </a:rPr>
              <a:t>компью</a:t>
            </a:r>
            <a:r>
              <a:rPr lang="ru-RU" sz="3600" dirty="0" err="1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>
                <a:solidFill>
                  <a:prstClr val="black"/>
                </a:solidFill>
              </a:rPr>
              <a:t>тер</a:t>
            </a:r>
            <a:endParaRPr lang="ru-RU" sz="3600" dirty="0">
              <a:solidFill>
                <a:prstClr val="black"/>
              </a:solidFill>
            </a:endParaRP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>
                <a:solidFill>
                  <a:prstClr val="black"/>
                </a:solidFill>
              </a:rPr>
              <a:t>   </a:t>
            </a:r>
            <a:r>
              <a:rPr lang="ru-RU" sz="3600" dirty="0" err="1" smtClean="0">
                <a:solidFill>
                  <a:prstClr val="black"/>
                </a:solidFill>
              </a:rPr>
              <a:t>каранда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ш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 indent="268288">
              <a:lnSpc>
                <a:spcPct val="150000"/>
              </a:lnSpc>
              <a:buFont typeface="+mj-lt"/>
              <a:buAutoNum type="arabicParenR"/>
            </a:pPr>
            <a:r>
              <a:rPr lang="ru-RU" sz="3600" dirty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  </a:t>
            </a:r>
            <a:r>
              <a:rPr lang="ru-RU" sz="3600" dirty="0" err="1" smtClean="0">
                <a:solidFill>
                  <a:prstClr val="black"/>
                </a:solidFill>
              </a:rPr>
              <a:t>пя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тница</a:t>
            </a:r>
            <a:endParaRPr lang="ru-RU" sz="3600" dirty="0" smtClean="0">
              <a:solidFill>
                <a:prstClr val="black"/>
              </a:solidFill>
            </a:endParaRPr>
          </a:p>
        </p:txBody>
      </p:sp>
      <p:sp>
        <p:nvSpPr>
          <p:cNvPr id="26" name="Заголовок 4"/>
          <p:cNvSpPr txBox="1">
            <a:spLocks/>
          </p:cNvSpPr>
          <p:nvPr/>
        </p:nvSpPr>
        <p:spPr>
          <a:xfrm>
            <a:off x="1691680" y="6021288"/>
            <a:ext cx="7056784" cy="821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Написа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ть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мер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та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4160" y="1803101"/>
            <a:ext cx="2730448" cy="1089114"/>
            <a:chOff x="754160" y="1803101"/>
            <a:chExt cx="2730448" cy="108911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12" r="36559"/>
            <a:stretch/>
          </p:blipFill>
          <p:spPr bwMode="auto">
            <a:xfrm>
              <a:off x="2587460" y="1803101"/>
              <a:ext cx="897148" cy="1089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4" r="65885"/>
            <a:stretch/>
          </p:blipFill>
          <p:spPr bwMode="auto">
            <a:xfrm>
              <a:off x="754160" y="1803101"/>
              <a:ext cx="923026" cy="1089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4" r="65885"/>
            <a:stretch/>
          </p:blipFill>
          <p:spPr bwMode="auto">
            <a:xfrm>
              <a:off x="1664434" y="1803101"/>
              <a:ext cx="923026" cy="1089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501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1898"/>
            <a:ext cx="9144000" cy="18002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6.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орфоэ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пии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smtClean="0"/>
              <a:t>Подбери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 </a:t>
            </a:r>
            <a:r>
              <a:rPr lang="ru-RU" sz="3600" b="1" dirty="0"/>
              <a:t>к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вилу</a:t>
            </a:r>
            <a:r>
              <a:rPr lang="ru-RU" sz="3600" b="1" dirty="0"/>
              <a:t>.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Обведи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те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вильные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вариа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нты</a:t>
            </a:r>
            <a:r>
              <a:rPr lang="ru-RU" sz="3600" b="1" dirty="0"/>
              <a:t>.  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729827" y="5269460"/>
            <a:ext cx="7056784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/>
              <a:t>На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до</a:t>
            </a:r>
            <a:r>
              <a:rPr lang="ru-RU" sz="3600" dirty="0" smtClean="0"/>
              <a:t> </a:t>
            </a:r>
            <a:r>
              <a:rPr lang="ru-RU" sz="3600" dirty="0" err="1" smtClean="0"/>
              <a:t>вы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брать</a:t>
            </a:r>
            <a:r>
              <a:rPr lang="ru-RU" sz="3600" dirty="0" smtClean="0"/>
              <a:t> 2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нта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2326678"/>
            <a:ext cx="8640959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Зво</a:t>
            </a:r>
            <a:r>
              <a:rPr lang="ru-RU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нкие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согла</a:t>
            </a:r>
            <a:r>
              <a:rPr lang="ru-RU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сные</a:t>
            </a:r>
            <a:r>
              <a:rPr lang="ru-RU" sz="3200" b="1" dirty="0" smtClean="0">
                <a:solidFill>
                  <a:srgbClr val="FF0000"/>
                </a:solidFill>
              </a:rPr>
              <a:t> перед глухими согласными</a:t>
            </a:r>
          </a:p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на</a:t>
            </a:r>
            <a:r>
              <a:rPr lang="ru-RU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до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произноси</a:t>
            </a:r>
            <a:r>
              <a:rPr lang="ru-RU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ть</a:t>
            </a:r>
            <a:r>
              <a:rPr lang="ru-RU" sz="3200" b="1" dirty="0" smtClean="0">
                <a:solidFill>
                  <a:srgbClr val="FF0000"/>
                </a:solidFill>
              </a:rPr>
              <a:t> как </a:t>
            </a:r>
            <a:r>
              <a:rPr lang="ru-RU" sz="3200" b="1" dirty="0" err="1" smtClean="0">
                <a:solidFill>
                  <a:srgbClr val="FF0000"/>
                </a:solidFill>
              </a:rPr>
              <a:t>глухи</a:t>
            </a:r>
            <a:r>
              <a:rPr lang="ru-RU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́</a:t>
            </a:r>
            <a:r>
              <a:rPr lang="ru-RU" sz="3200" b="1" dirty="0" err="1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4153306"/>
            <a:ext cx="151589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ХЛЕБ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95736" y="4153306"/>
            <a:ext cx="1512168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ОШИБКА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86061" y="4153306"/>
            <a:ext cx="1515892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ВОРОНА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80112" y="4153306"/>
            <a:ext cx="1512168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СОЛНЦЕ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274443" y="4149080"/>
            <a:ext cx="1512168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ЗАВТРА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6837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024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1898"/>
            <a:ext cx="9144000" cy="18002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7. </a:t>
            </a:r>
            <a:r>
              <a:rPr lang="ru-RU" sz="3600" b="1" dirty="0" err="1" smtClean="0"/>
              <a:t>Прочита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йте</a:t>
            </a:r>
            <a:r>
              <a:rPr lang="ru-RU" sz="3600" b="1" dirty="0" smtClean="0"/>
              <a:t> 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.</a:t>
            </a:r>
            <a:r>
              <a:rPr lang="ru-RU" sz="3600" b="1" dirty="0"/>
              <a:t> </a:t>
            </a:r>
            <a:r>
              <a:rPr lang="ru-RU" sz="3600" b="1" dirty="0" err="1" smtClean="0"/>
              <a:t>Соотнеси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те</a:t>
            </a:r>
            <a:r>
              <a:rPr lang="ru-RU" sz="3600" b="1" dirty="0" smtClean="0"/>
              <a:t> 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/>
              <a:t>и </a:t>
            </a:r>
            <a:r>
              <a:rPr lang="ru-RU" sz="3600" b="1" dirty="0" err="1" smtClean="0"/>
              <a:t>непроизноси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мые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зву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ки</a:t>
            </a:r>
            <a:r>
              <a:rPr lang="ru-RU" sz="3600" b="1" dirty="0" smtClean="0"/>
              <a:t> </a:t>
            </a:r>
            <a:r>
              <a:rPr lang="ru-RU" sz="3600" b="1" dirty="0"/>
              <a:t>в </a:t>
            </a:r>
            <a:r>
              <a:rPr lang="ru-RU" sz="3600" b="1" dirty="0" smtClean="0"/>
              <a:t>них.</a:t>
            </a:r>
            <a:br>
              <a:rPr lang="ru-RU" sz="3600" b="1" dirty="0" smtClean="0"/>
            </a:br>
            <a:r>
              <a:rPr lang="ru-RU" sz="3600" b="1" dirty="0" err="1" smtClean="0"/>
              <a:t>Соедини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вильные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вариа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нты</a:t>
            </a:r>
            <a:r>
              <a:rPr lang="ru-RU" sz="3600" b="1" dirty="0" smtClean="0"/>
              <a:t>.  </a:t>
            </a:r>
            <a:endParaRPr lang="ru-RU" sz="3600" b="1" dirty="0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729827" y="5269460"/>
            <a:ext cx="7056784" cy="1111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соедини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ть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стре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лкой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все слова</a:t>
            </a:r>
            <a:r>
              <a:rPr lang="ru-RU" sz="3600" dirty="0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smtClean="0">
                <a:solidFill>
                  <a:prstClr val="black"/>
                </a:solidFill>
              </a:rPr>
              <a:t> и </a:t>
            </a:r>
            <a:r>
              <a:rPr lang="ru-RU" sz="3600" dirty="0" err="1" smtClean="0">
                <a:solidFill>
                  <a:prstClr val="black"/>
                </a:solidFill>
              </a:rPr>
              <a:t>бу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квы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885024"/>
              </p:ext>
            </p:extLst>
          </p:nvPr>
        </p:nvGraphicFramePr>
        <p:xfrm>
          <a:off x="1475656" y="2223383"/>
          <a:ext cx="6552728" cy="2520280"/>
        </p:xfrm>
        <a:graphic>
          <a:graphicData uri="http://schemas.openxmlformats.org/drawingml/2006/table">
            <a:tbl>
              <a:tblPr firstRow="1" firstCol="1" bandRow="1"/>
              <a:tblGrid>
                <a:gridCol w="1705111"/>
                <a:gridCol w="2134577"/>
                <a:gridCol w="2713040"/>
              </a:tblGrid>
              <a:tr h="63007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 Й ]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ЗДРАВСТВУЙТЕ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 Д ]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ЛЕСТНИЦА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 В ]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ПОЖАЛУЙСТА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 Т ]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ПРАЗДНИК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01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1628"/>
            <a:ext cx="7901014" cy="157018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8. </a:t>
            </a:r>
            <a:r>
              <a:rPr lang="ru-RU" sz="3600" b="1" dirty="0" err="1" smtClean="0"/>
              <a:t>Прочита́йте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сло́ва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err="1" smtClean="0"/>
              <a:t>Вы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берите</a:t>
            </a:r>
            <a:r>
              <a:rPr lang="ru-RU" sz="3600" b="1" dirty="0" smtClean="0"/>
              <a:t> слова</a:t>
            </a:r>
            <a:r>
              <a:rPr lang="ru-RU" sz="3600" b="1" dirty="0" smtClean="0">
                <a:latin typeface="Calibri" panose="020F0502020204030204" pitchFamily="34" charset="0"/>
              </a:rPr>
              <a:t>́</a:t>
            </a:r>
            <a:r>
              <a:rPr lang="ru-RU" sz="3600" b="1" dirty="0" smtClean="0"/>
              <a:t>, в </a:t>
            </a:r>
            <a:r>
              <a:rPr lang="ru-RU" sz="3600" b="1" dirty="0" err="1" smtClean="0"/>
              <a:t>кото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рых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непра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вильно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поста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влено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ударе</a:t>
            </a:r>
            <a:r>
              <a:rPr lang="ru-RU" sz="3600" b="1" dirty="0" err="1" smtClean="0">
                <a:latin typeface="Calibri" panose="020F0502020204030204" pitchFamily="34" charset="0"/>
              </a:rPr>
              <a:t>́</a:t>
            </a:r>
            <a:r>
              <a:rPr lang="ru-RU" sz="3600" b="1" dirty="0" err="1" smtClean="0"/>
              <a:t>ние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1792660"/>
            <a:ext cx="53285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>
              <a:lnSpc>
                <a:spcPct val="150000"/>
              </a:lnSpc>
            </a:pPr>
            <a:r>
              <a:rPr lang="ru-RU" sz="3200" dirty="0" smtClean="0">
                <a:solidFill>
                  <a:prstClr val="black"/>
                </a:solidFill>
              </a:rPr>
              <a:t>1)   </a:t>
            </a:r>
            <a:r>
              <a:rPr lang="ru-RU" sz="3600" dirty="0" err="1" smtClean="0">
                <a:solidFill>
                  <a:prstClr val="black"/>
                </a:solidFill>
              </a:rPr>
              <a:t>воспита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тельница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>
              <a:lnSpc>
                <a:spcPct val="150000"/>
              </a:lnSpc>
            </a:pPr>
            <a:r>
              <a:rPr lang="ru-RU" sz="3600" dirty="0" smtClean="0">
                <a:solidFill>
                  <a:prstClr val="black"/>
                </a:solidFill>
              </a:rPr>
              <a:t>2)   </a:t>
            </a:r>
            <a:r>
              <a:rPr lang="ru-RU" sz="3600" dirty="0" err="1" smtClean="0">
                <a:solidFill>
                  <a:prstClr val="black"/>
                </a:solidFill>
              </a:rPr>
              <a:t>ро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дители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7313">
              <a:lnSpc>
                <a:spcPct val="150000"/>
              </a:lnSpc>
            </a:pPr>
            <a:r>
              <a:rPr lang="ru-RU" sz="3600" dirty="0" smtClean="0">
                <a:solidFill>
                  <a:prstClr val="black"/>
                </a:solidFill>
              </a:rPr>
              <a:t>3)   </a:t>
            </a:r>
            <a:r>
              <a:rPr lang="ru-RU" sz="3600" dirty="0" err="1" smtClean="0">
                <a:solidFill>
                  <a:prstClr val="black"/>
                </a:solidFill>
              </a:rPr>
              <a:t>гимна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стика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30263" indent="-742950">
              <a:lnSpc>
                <a:spcPct val="150000"/>
              </a:lnSpc>
              <a:buAutoNum type="arabicParenR" startAt="4"/>
            </a:pPr>
            <a:r>
              <a:rPr lang="ru-RU" sz="3600" dirty="0" err="1" smtClean="0">
                <a:solidFill>
                  <a:prstClr val="black"/>
                </a:solidFill>
              </a:rPr>
              <a:t>послови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ца</a:t>
            </a:r>
            <a:endParaRPr lang="ru-RU" sz="3600" dirty="0" smtClean="0">
              <a:solidFill>
                <a:prstClr val="black"/>
              </a:solidFill>
            </a:endParaRPr>
          </a:p>
          <a:p>
            <a:pPr marL="830263" indent="-742950">
              <a:lnSpc>
                <a:spcPct val="150000"/>
              </a:lnSpc>
              <a:buAutoNum type="arabicParenR" startAt="4"/>
            </a:pPr>
            <a:r>
              <a:rPr lang="ru-RU" sz="3600" dirty="0" err="1" smtClean="0">
                <a:solidFill>
                  <a:prstClr val="black"/>
                </a:solidFill>
              </a:rPr>
              <a:t>стихотворе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ние</a:t>
            </a:r>
            <a:endParaRPr lang="ru-RU" sz="3600" dirty="0" smtClean="0">
              <a:solidFill>
                <a:prstClr val="black"/>
              </a:solidFill>
            </a:endParaRPr>
          </a:p>
        </p:txBody>
      </p:sp>
      <p:sp>
        <p:nvSpPr>
          <p:cNvPr id="26" name="Заголовок 4"/>
          <p:cNvSpPr txBox="1">
            <a:spLocks/>
          </p:cNvSpPr>
          <p:nvPr/>
        </p:nvSpPr>
        <p:spPr>
          <a:xfrm>
            <a:off x="2267744" y="6044626"/>
            <a:ext cx="6388846" cy="821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Напиши</a:t>
            </a:r>
            <a:r>
              <a:rPr lang="ru-RU" sz="3600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но</a:t>
            </a:r>
            <a:r>
              <a:rPr lang="ru-RU" sz="3600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мера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отве</a:t>
            </a:r>
            <a:r>
              <a:rPr lang="ru-RU" sz="3600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тов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24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-11416" y="44624"/>
            <a:ext cx="914400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prstClr val="black"/>
                </a:solidFill>
              </a:rPr>
              <a:t>9.	</a:t>
            </a:r>
            <a:r>
              <a:rPr lang="ru-RU" sz="3600" b="1" dirty="0" err="1" smtClean="0">
                <a:solidFill>
                  <a:prstClr val="black"/>
                </a:solidFill>
              </a:rPr>
              <a:t>Прочита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йте</a:t>
            </a:r>
            <a:r>
              <a:rPr lang="ru-RU" sz="3600" b="1" dirty="0" smtClean="0">
                <a:solidFill>
                  <a:prstClr val="black"/>
                </a:solidFill>
              </a:rPr>
              <a:t> текст. </a:t>
            </a:r>
          </a:p>
          <a:p>
            <a:r>
              <a:rPr lang="ru-RU" sz="3600" b="1" dirty="0" err="1" smtClean="0">
                <a:solidFill>
                  <a:prstClr val="black"/>
                </a:solidFill>
              </a:rPr>
              <a:t>Раздели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>
                <a:solidFill>
                  <a:prstClr val="black"/>
                </a:solidFill>
              </a:rPr>
              <a:t>текст на </a:t>
            </a:r>
            <a:r>
              <a:rPr lang="ru-RU" sz="3600" b="1" dirty="0" err="1" smtClean="0">
                <a:solidFill>
                  <a:prstClr val="black"/>
                </a:solidFill>
              </a:rPr>
              <a:t>предложе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ния</a:t>
            </a:r>
            <a:r>
              <a:rPr lang="ru-RU" sz="3600" b="1" dirty="0">
                <a:solidFill>
                  <a:prstClr val="black"/>
                </a:solidFill>
              </a:rPr>
              <a:t>. 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802536" y="5517232"/>
            <a:ext cx="7056784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Поста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вить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то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чку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по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сле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ка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ждого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предложе</a:t>
            </a:r>
            <a:r>
              <a:rPr lang="ru-RU" sz="3600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dirty="0" err="1" smtClean="0">
                <a:solidFill>
                  <a:prstClr val="black"/>
                </a:solidFill>
              </a:rPr>
              <a:t>ния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8103744" cy="224676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Март – первый месяц </a:t>
            </a:r>
            <a:r>
              <a:rPr lang="ru-RU" sz="2800" b="1" dirty="0" smtClean="0"/>
              <a:t>весны с </a:t>
            </a:r>
            <a:r>
              <a:rPr lang="ru-RU" sz="2800" b="1" dirty="0"/>
              <a:t>каждым днём становится всё </a:t>
            </a:r>
            <a:r>
              <a:rPr lang="ru-RU" sz="2800" b="1" dirty="0" smtClean="0"/>
              <a:t>теплее на </a:t>
            </a:r>
            <a:r>
              <a:rPr lang="ru-RU" sz="2800" b="1" dirty="0"/>
              <a:t>крышах домов повисли </a:t>
            </a:r>
            <a:r>
              <a:rPr lang="ru-RU" sz="2800" b="1" dirty="0" smtClean="0"/>
              <a:t>сосульки показались </a:t>
            </a:r>
            <a:r>
              <a:rPr lang="ru-RU" sz="2800" b="1" dirty="0"/>
              <a:t>первые </a:t>
            </a:r>
            <a:r>
              <a:rPr lang="ru-RU" sz="2800" b="1" dirty="0" smtClean="0"/>
              <a:t>проталины скоро </a:t>
            </a:r>
            <a:r>
              <a:rPr lang="ru-RU" sz="2800" b="1" dirty="0"/>
              <a:t>растает снег, побегут </a:t>
            </a:r>
            <a:r>
              <a:rPr lang="ru-RU" sz="2800" b="1" dirty="0" smtClean="0"/>
              <a:t>ручьи появятся </a:t>
            </a:r>
            <a:r>
              <a:rPr lang="ru-RU" sz="2800" b="1" dirty="0"/>
              <a:t>первые </a:t>
            </a:r>
            <a:r>
              <a:rPr lang="ru-RU" sz="2800" b="1" dirty="0" smtClean="0"/>
              <a:t>цветы прилетят </a:t>
            </a:r>
            <a:r>
              <a:rPr lang="ru-RU" sz="2800" b="1" dirty="0"/>
              <a:t>из тёплых краёв птицы. </a:t>
            </a:r>
          </a:p>
        </p:txBody>
      </p:sp>
    </p:spTree>
    <p:extLst>
      <p:ext uri="{BB962C8B-B14F-4D97-AF65-F5344CB8AC3E}">
        <p14:creationId xmlns:p14="http://schemas.microsoft.com/office/powerpoint/2010/main" val="395231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91"/>
            <a:ext cx="9144000" cy="6889791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-11416" y="44624"/>
            <a:ext cx="914400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prstClr val="black"/>
                </a:solidFill>
              </a:rPr>
              <a:t>10.	</a:t>
            </a:r>
            <a:r>
              <a:rPr lang="ru-RU" sz="3600" b="1" dirty="0" err="1" smtClean="0">
                <a:solidFill>
                  <a:prstClr val="black"/>
                </a:solidFill>
              </a:rPr>
              <a:t>Прочита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йте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предложе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ние</a:t>
            </a:r>
            <a:r>
              <a:rPr lang="ru-RU" sz="3600" b="1" dirty="0" smtClean="0">
                <a:solidFill>
                  <a:prstClr val="black"/>
                </a:solidFill>
              </a:rPr>
              <a:t>. </a:t>
            </a:r>
          </a:p>
          <a:p>
            <a:r>
              <a:rPr lang="ru-RU" sz="3600" b="1" dirty="0" err="1" smtClean="0">
                <a:solidFill>
                  <a:prstClr val="black"/>
                </a:solidFill>
              </a:rPr>
              <a:t>Зачеркни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ли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шние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па</a:t>
            </a:r>
            <a:r>
              <a:rPr lang="ru-RU" sz="3600" b="1" dirty="0" err="1" smtClean="0">
                <a:solidFill>
                  <a:prstClr val="black"/>
                </a:solidFill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узы</a:t>
            </a:r>
            <a:r>
              <a:rPr lang="ru-RU" sz="3600" b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8103744" cy="218521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b="1" dirty="0" smtClean="0">
                <a:solidFill>
                  <a:prstClr val="black"/>
                </a:solidFill>
              </a:rPr>
              <a:t>На ёлке / висят / разноцветные / </a:t>
            </a:r>
            <a:r>
              <a:rPr lang="ru-RU" sz="2800" b="1" dirty="0">
                <a:solidFill>
                  <a:prstClr val="black"/>
                </a:solidFill>
              </a:rPr>
              <a:t>бусы</a:t>
            </a:r>
            <a:r>
              <a:rPr lang="ru-RU" sz="2800" b="1" dirty="0" smtClean="0">
                <a:solidFill>
                  <a:prstClr val="black"/>
                </a:solidFill>
              </a:rPr>
              <a:t>, / </a:t>
            </a:r>
            <a:r>
              <a:rPr lang="ru-RU" sz="2800" b="1" dirty="0">
                <a:solidFill>
                  <a:prstClr val="black"/>
                </a:solidFill>
              </a:rPr>
              <a:t>фонарики</a:t>
            </a:r>
            <a:r>
              <a:rPr lang="ru-RU" sz="2800" b="1" dirty="0" smtClean="0">
                <a:solidFill>
                  <a:prstClr val="black"/>
                </a:solidFill>
              </a:rPr>
              <a:t>, / орехи / </a:t>
            </a:r>
            <a:r>
              <a:rPr lang="ru-RU" sz="2800" b="1" dirty="0">
                <a:solidFill>
                  <a:prstClr val="black"/>
                </a:solidFill>
              </a:rPr>
              <a:t>и яблоки</a:t>
            </a:r>
            <a:r>
              <a:rPr lang="ru-RU" sz="2800" b="1" dirty="0" smtClean="0">
                <a:solidFill>
                  <a:prstClr val="black"/>
                </a:solidFill>
              </a:rPr>
              <a:t>.//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</a:p>
          <a:p>
            <a:pPr algn="just">
              <a:lnSpc>
                <a:spcPct val="200000"/>
              </a:lnSpc>
            </a:pPr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3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642910" y="500042"/>
            <a:ext cx="7786742" cy="2214578"/>
          </a:xfrm>
          <a:prstGeom prst="wedgeEllipseCallout">
            <a:avLst>
              <a:gd name="adj1" fmla="val 25455"/>
              <a:gd name="adj2" fmla="val 12524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57752" y="3071810"/>
            <a:ext cx="3742164" cy="3786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071546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Спаси́бо</a:t>
            </a:r>
            <a:r>
              <a:rPr lang="ru-RU" sz="5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5400" b="1" i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рабо́ту</a:t>
            </a:r>
            <a:r>
              <a:rPr lang="ru-RU" sz="5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294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357892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Как вы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маете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  чем вы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бу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дете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занима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́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ться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6863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600" b="1" dirty="0" smtClean="0"/>
              <a:t>Вы </a:t>
            </a:r>
            <a:r>
              <a:rPr lang="ru-RU" sz="3600" b="1" dirty="0" err="1" smtClean="0"/>
              <a:t>бу</a:t>
            </a:r>
            <a:r>
              <a:rPr lang="ru-RU" sz="3600" b="1" dirty="0" err="1" smtClean="0">
                <a:latin typeface="Calibri"/>
                <a:cs typeface="Calibri"/>
              </a:rPr>
              <a:t>́</a:t>
            </a:r>
            <a:r>
              <a:rPr lang="ru-RU" sz="3600" b="1" dirty="0" err="1" smtClean="0"/>
              <a:t>дете</a:t>
            </a:r>
            <a:r>
              <a:rPr lang="ru-RU" sz="3600" b="1" dirty="0" smtClean="0"/>
              <a:t>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00760" y="2071678"/>
            <a:ext cx="2471256" cy="2500330"/>
          </a:xfrm>
          <a:prstGeom prst="rect">
            <a:avLst/>
          </a:prstGeom>
          <a:noFill/>
        </p:spPr>
      </p:pic>
      <p:sp>
        <p:nvSpPr>
          <p:cNvPr id="16" name="Содержимое 2"/>
          <p:cNvSpPr txBox="1">
            <a:spLocks/>
          </p:cNvSpPr>
          <p:nvPr/>
        </p:nvSpPr>
        <p:spPr>
          <a:xfrm>
            <a:off x="1907704" y="2492896"/>
            <a:ext cx="6264696" cy="38164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слу́шать</a:t>
            </a:r>
            <a:r>
              <a:rPr lang="ru-RU" sz="3600" b="1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ду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мать</a:t>
            </a:r>
            <a:r>
              <a:rPr lang="ru-RU" sz="3600" b="1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чита́ть</a:t>
            </a:r>
            <a:r>
              <a:rPr lang="ru-RU" sz="3600" b="1" dirty="0" smtClean="0">
                <a:solidFill>
                  <a:prstClr val="black"/>
                </a:solidFill>
              </a:rPr>
              <a:t> и </a:t>
            </a:r>
            <a:r>
              <a:rPr lang="ru-RU" sz="3600" b="1" dirty="0" err="1" smtClean="0">
                <a:solidFill>
                  <a:prstClr val="black"/>
                </a:solidFill>
              </a:rPr>
              <a:t>выполня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ть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зада</a:t>
            </a:r>
            <a:r>
              <a:rPr lang="ru-RU" sz="3600" b="1" dirty="0" err="1" smtClean="0">
                <a:solidFill>
                  <a:prstClr val="black"/>
                </a:solidFill>
                <a:cs typeface="Calibri"/>
              </a:rPr>
              <a:t>́</a:t>
            </a:r>
            <a:r>
              <a:rPr lang="ru-RU" sz="3600" b="1" dirty="0" err="1" smtClean="0">
                <a:solidFill>
                  <a:prstClr val="black"/>
                </a:solidFill>
              </a:rPr>
              <a:t>ния</a:t>
            </a:r>
            <a:r>
              <a:rPr lang="ru-RU" sz="3600" b="1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prstClr val="black"/>
                </a:solidFill>
              </a:rPr>
              <a:t>запи́сывать</a:t>
            </a:r>
            <a:r>
              <a:rPr lang="ru-RU" sz="3600" b="1" dirty="0" smtClean="0">
                <a:solidFill>
                  <a:prstClr val="black"/>
                </a:solidFill>
              </a:rPr>
              <a:t> </a:t>
            </a:r>
            <a:r>
              <a:rPr lang="ru-RU" sz="3600" b="1" dirty="0" err="1" smtClean="0">
                <a:solidFill>
                  <a:prstClr val="black"/>
                </a:solidFill>
              </a:rPr>
              <a:t>отве́ты</a:t>
            </a:r>
            <a:r>
              <a:rPr lang="ru-RU" sz="3600" b="1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52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pic>
        <p:nvPicPr>
          <p:cNvPr id="6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865" t="58963" r="60260" b="18226"/>
          <a:stretch>
            <a:fillRect/>
          </a:stretch>
        </p:blipFill>
        <p:spPr bwMode="auto">
          <a:xfrm>
            <a:off x="500034" y="5286364"/>
            <a:ext cx="2000264" cy="15716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714348" y="428604"/>
            <a:ext cx="7643866" cy="2285992"/>
          </a:xfrm>
          <a:prstGeom prst="wedgeEllipseCallout">
            <a:avLst>
              <a:gd name="adj1" fmla="val -26839"/>
              <a:gd name="adj2" fmla="val 11978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571744"/>
            <a:ext cx="3742164" cy="42862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928670"/>
            <a:ext cx="6643734" cy="15716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тайте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акти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вду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мчиво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  <a:p>
            <a:pPr>
              <a:buNone/>
            </a:pP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anose="020F0502020204030204" pitchFamily="34" charset="0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дьте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  <a:cs typeface="Calibri"/>
              </a:rPr>
              <a:t>́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тельными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370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26" y="202446"/>
            <a:ext cx="7959796" cy="22322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ЗАДАНИЯ</a:t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формированию речевого слуха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7145374" y="0"/>
            <a:ext cx="1643042" cy="1285884"/>
          </a:xfrm>
          <a:prstGeom prst="rect">
            <a:avLst/>
          </a:prstGeom>
          <a:noFill/>
        </p:spPr>
      </p:pic>
      <p:pic>
        <p:nvPicPr>
          <p:cNvPr id="8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 l="17083" t="56889" r="61823" b="19263"/>
          <a:stretch>
            <a:fillRect/>
          </a:stretch>
        </p:blipFill>
        <p:spPr bwMode="auto">
          <a:xfrm>
            <a:off x="571472" y="5000636"/>
            <a:ext cx="1928826" cy="164307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1740" y="2276872"/>
            <a:ext cx="4680520" cy="416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4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34711" y="188640"/>
            <a:ext cx="7772400" cy="2136300"/>
          </a:xfrm>
        </p:spPr>
        <p:txBody>
          <a:bodyPr>
            <a:noAutofit/>
          </a:bodyPr>
          <a:lstStyle/>
          <a:p>
            <a:pPr lvl="0"/>
            <a:r>
              <a:rPr lang="ru-RU" sz="3600" dirty="0" err="1" smtClean="0"/>
              <a:t>Прочита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йте</a:t>
            </a:r>
            <a:r>
              <a:rPr lang="ru-RU" sz="3600" dirty="0" smtClean="0"/>
              <a:t> </a:t>
            </a:r>
            <a:r>
              <a:rPr lang="ru-RU" sz="3600" dirty="0" err="1" smtClean="0"/>
              <a:t>сло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ги</a:t>
            </a:r>
            <a:r>
              <a:rPr lang="ru-RU" sz="3600" dirty="0" smtClean="0"/>
              <a:t>.  </a:t>
            </a:r>
            <a:br>
              <a:rPr lang="ru-RU" sz="3600" dirty="0" smtClean="0"/>
            </a:br>
            <a:r>
              <a:rPr lang="ru-RU" sz="3600" dirty="0" smtClean="0"/>
              <a:t>Послу</a:t>
            </a:r>
            <a:r>
              <a:rPr lang="ru-RU" sz="3600" dirty="0" smtClean="0">
                <a:latin typeface="Calibri" panose="020F0502020204030204" pitchFamily="34" charset="0"/>
              </a:rPr>
              <a:t>́</a:t>
            </a:r>
            <a:r>
              <a:rPr lang="ru-RU" sz="3600" dirty="0" smtClean="0"/>
              <a:t>шайте  </a:t>
            </a:r>
            <a:r>
              <a:rPr lang="ru-RU" sz="3600" dirty="0"/>
              <a:t>и </a:t>
            </a:r>
            <a:r>
              <a:rPr lang="ru-RU" sz="3600" dirty="0" err="1" smtClean="0"/>
              <a:t>вы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берите</a:t>
            </a:r>
            <a:r>
              <a:rPr lang="ru-RU" sz="3600" dirty="0" smtClean="0"/>
              <a:t> </a:t>
            </a:r>
            <a:r>
              <a:rPr lang="ru-RU" sz="3600" dirty="0" err="1" smtClean="0"/>
              <a:t>пра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вильный</a:t>
            </a:r>
            <a:r>
              <a:rPr lang="ru-RU" sz="3600" dirty="0" smtClean="0"/>
              <a:t>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2051720" y="40466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1.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407220"/>
              </p:ext>
            </p:extLst>
          </p:nvPr>
        </p:nvGraphicFramePr>
        <p:xfrm>
          <a:off x="467544" y="2919115"/>
          <a:ext cx="8424936" cy="1051560"/>
        </p:xfrm>
        <a:graphic>
          <a:graphicData uri="http://schemas.openxmlformats.org/drawingml/2006/table">
            <a:tbl>
              <a:tblPr firstRow="1" firstCol="1" bandRow="1"/>
              <a:tblGrid>
                <a:gridCol w="424995"/>
                <a:gridCol w="2147298"/>
                <a:gridCol w="454497"/>
                <a:gridCol w="2589834"/>
                <a:gridCol w="462471"/>
                <a:gridCol w="234584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МА-МО-МИ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ВА-РУ-РА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СА-СУ-СЫ 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ТУ-ТИ-ТА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ША-ШО-ШУ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ЗО-ВУ-ВА  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4"/>
          <p:cNvSpPr txBox="1">
            <a:spLocks/>
          </p:cNvSpPr>
          <p:nvPr/>
        </p:nvSpPr>
        <p:spPr>
          <a:xfrm>
            <a:off x="793812" y="4801987"/>
            <a:ext cx="7772400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smtClean="0">
                <a:solidFill>
                  <a:prstClr val="black"/>
                </a:solidFill>
              </a:rPr>
              <a:t>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60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392893" y="476672"/>
            <a:ext cx="8358214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prstClr val="black"/>
                </a:solidFill>
              </a:rPr>
              <a:t>2. </a:t>
            </a:r>
            <a:r>
              <a:rPr lang="ru-RU" sz="3600" dirty="0" err="1" smtClean="0">
                <a:solidFill>
                  <a:prstClr val="black"/>
                </a:solidFill>
              </a:rPr>
              <a:t>Прочита́йте</a:t>
            </a:r>
            <a:r>
              <a:rPr lang="ru-RU" sz="3600" dirty="0" smtClean="0">
                <a:solidFill>
                  <a:prstClr val="black"/>
                </a:solidFill>
              </a:rPr>
              <a:t> слова́. </a:t>
            </a:r>
          </a:p>
          <a:p>
            <a:r>
              <a:rPr lang="ru-RU" sz="3600" dirty="0" err="1" smtClean="0">
                <a:solidFill>
                  <a:prstClr val="black"/>
                </a:solidFill>
              </a:rPr>
              <a:t>Послу́шайте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>
                <a:solidFill>
                  <a:prstClr val="black"/>
                </a:solidFill>
              </a:rPr>
              <a:t>и </a:t>
            </a:r>
            <a:r>
              <a:rPr lang="ru-RU" sz="3600" dirty="0" err="1" smtClean="0">
                <a:solidFill>
                  <a:prstClr val="black"/>
                </a:solidFill>
              </a:rPr>
              <a:t>определи́те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поря́док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>
                <a:solidFill>
                  <a:prstClr val="black"/>
                </a:solidFill>
              </a:rPr>
              <a:t>слов. </a:t>
            </a:r>
            <a:r>
              <a:rPr lang="ru-RU" sz="3600" dirty="0" err="1" smtClean="0">
                <a:solidFill>
                  <a:prstClr val="black"/>
                </a:solidFill>
              </a:rPr>
              <a:t>Впиши́те</a:t>
            </a:r>
            <a:r>
              <a:rPr lang="ru-RU" sz="3600" dirty="0" smtClean="0">
                <a:solidFill>
                  <a:prstClr val="black"/>
                </a:solidFill>
              </a:rPr>
              <a:t> число́. </a:t>
            </a:r>
            <a:endParaRPr lang="ru-RU" sz="3600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466157"/>
              </p:ext>
            </p:extLst>
          </p:nvPr>
        </p:nvGraphicFramePr>
        <p:xfrm>
          <a:off x="856534" y="2924944"/>
          <a:ext cx="7292202" cy="1893067"/>
        </p:xfrm>
        <a:graphic>
          <a:graphicData uri="http://schemas.openxmlformats.org/drawingml/2006/table">
            <a:tbl>
              <a:tblPr firstRow="1" firstCol="1" bandRow="1"/>
              <a:tblGrid>
                <a:gridCol w="355950"/>
                <a:gridCol w="3289469"/>
                <a:gridCol w="383908"/>
                <a:gridCol w="3262875"/>
              </a:tblGrid>
              <a:tr h="59692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СОРЕВНОВАНИЯ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99223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САНКТ – ПЕТЕРБУРГ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9692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МОСКВА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КАНИКУЛЫ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5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74542"/>
            <a:ext cx="7920880" cy="1470025"/>
          </a:xfrm>
        </p:spPr>
        <p:txBody>
          <a:bodyPr>
            <a:noAutofit/>
          </a:bodyPr>
          <a:lstStyle/>
          <a:p>
            <a:pPr lvl="0"/>
            <a:r>
              <a:rPr lang="ru-RU" sz="3600" dirty="0"/>
              <a:t>3.	</a:t>
            </a:r>
            <a:r>
              <a:rPr lang="ru-RU" sz="3600" dirty="0" err="1" smtClean="0"/>
              <a:t>Прочита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йте</a:t>
            </a:r>
            <a:r>
              <a:rPr lang="ru-RU" sz="3600" dirty="0" smtClean="0"/>
              <a:t> </a:t>
            </a:r>
            <a:r>
              <a:rPr lang="ru-RU" sz="3600" dirty="0" err="1" smtClean="0"/>
              <a:t>словосочета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ния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Послу</a:t>
            </a:r>
            <a:r>
              <a:rPr lang="ru-RU" sz="3600" dirty="0" smtClean="0">
                <a:latin typeface="Calibri" panose="020F0502020204030204" pitchFamily="34" charset="0"/>
              </a:rPr>
              <a:t>́</a:t>
            </a:r>
            <a:r>
              <a:rPr lang="ru-RU" sz="3600" dirty="0" smtClean="0"/>
              <a:t>шайте </a:t>
            </a:r>
            <a:r>
              <a:rPr lang="ru-RU" sz="3600" dirty="0"/>
              <a:t>и </a:t>
            </a:r>
            <a:r>
              <a:rPr lang="ru-RU" sz="3600" dirty="0" err="1" smtClean="0"/>
              <a:t>вы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берите</a:t>
            </a:r>
            <a:r>
              <a:rPr lang="ru-RU" sz="3600" dirty="0" smtClean="0"/>
              <a:t> </a:t>
            </a:r>
            <a:r>
              <a:rPr lang="ru-RU" sz="3600" dirty="0" err="1"/>
              <a:t>пра</a:t>
            </a:r>
            <a:r>
              <a:rPr lang="ru-RU" sz="3600" dirty="0" err="1">
                <a:latin typeface="Calibri" panose="020F0502020204030204" pitchFamily="34" charset="0"/>
              </a:rPr>
              <a:t>́</a:t>
            </a:r>
            <a:r>
              <a:rPr lang="ru-RU" sz="3600" dirty="0" err="1"/>
              <a:t>вильный</a:t>
            </a:r>
            <a:r>
              <a:rPr lang="ru-RU" sz="3600" dirty="0"/>
              <a:t> </a:t>
            </a:r>
            <a:r>
              <a:rPr lang="ru-RU" sz="3600" dirty="0" err="1"/>
              <a:t>вариа</a:t>
            </a:r>
            <a:r>
              <a:rPr lang="ru-RU" sz="3600" dirty="0" err="1">
                <a:latin typeface="Calibri" panose="020F0502020204030204" pitchFamily="34" charset="0"/>
              </a:rPr>
              <a:t>́</a:t>
            </a:r>
            <a:r>
              <a:rPr lang="ru-RU" sz="3600" dirty="0" err="1"/>
              <a:t>нт</a:t>
            </a:r>
            <a:r>
              <a:rPr lang="ru-RU" sz="3600" dirty="0"/>
              <a:t>.</a:t>
            </a: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262147"/>
              </p:ext>
            </p:extLst>
          </p:nvPr>
        </p:nvGraphicFramePr>
        <p:xfrm>
          <a:off x="611560" y="2347615"/>
          <a:ext cx="8064895" cy="1577340"/>
        </p:xfrm>
        <a:graphic>
          <a:graphicData uri="http://schemas.openxmlformats.org/drawingml/2006/table">
            <a:tbl>
              <a:tblPr firstRow="1" firstCol="1" bandRow="1"/>
              <a:tblGrid>
                <a:gridCol w="497770"/>
                <a:gridCol w="3534678"/>
                <a:gridCol w="504056"/>
                <a:gridCol w="35283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НАРЯДНАЯ ЁЛКА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ВОСПИТАННЫЙ ЧЕЛОВЕК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3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ИНТЕРЕСНОЕ ЗАДАНИЕ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ХОРОШЕЕ НАСТРОЕНИЕ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3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МОРОЗНАЯ ЗИМА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НАША СТРАНА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0" name="Заголовок 4"/>
          <p:cNvSpPr txBox="1">
            <a:spLocks/>
          </p:cNvSpPr>
          <p:nvPr/>
        </p:nvSpPr>
        <p:spPr>
          <a:xfrm>
            <a:off x="816822" y="4581128"/>
            <a:ext cx="7772400" cy="88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err="1" smtClean="0">
                <a:solidFill>
                  <a:prstClr val="black"/>
                </a:solidFill>
              </a:rPr>
              <a:t>На́до</a:t>
            </a:r>
            <a:r>
              <a:rPr lang="ru-RU" sz="3600" dirty="0" smtClean="0">
                <a:solidFill>
                  <a:prstClr val="black"/>
                </a:solidFill>
              </a:rPr>
              <a:t> </a:t>
            </a:r>
            <a:r>
              <a:rPr lang="ru-RU" sz="3600" dirty="0" err="1" smtClean="0">
                <a:solidFill>
                  <a:prstClr val="black"/>
                </a:solidFill>
              </a:rPr>
              <a:t>вы́брать</a:t>
            </a:r>
            <a:r>
              <a:rPr lang="ru-RU" sz="3600" dirty="0" smtClean="0">
                <a:solidFill>
                  <a:prstClr val="black"/>
                </a:solidFill>
              </a:rPr>
              <a:t> 1 </a:t>
            </a:r>
            <a:r>
              <a:rPr lang="ru-RU" sz="3600" dirty="0" err="1" smtClean="0">
                <a:solidFill>
                  <a:prstClr val="black"/>
                </a:solidFill>
              </a:rPr>
              <a:t>вариа́нт</a:t>
            </a:r>
            <a:r>
              <a:rPr lang="ru-RU" sz="3600" dirty="0" smtClean="0">
                <a:solidFill>
                  <a:prstClr val="black"/>
                </a:solidFill>
              </a:rPr>
              <a:t>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8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layer.myshared.ru/142240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8" y="260648"/>
            <a:ext cx="8358214" cy="1470025"/>
          </a:xfrm>
        </p:spPr>
        <p:txBody>
          <a:bodyPr>
            <a:noAutofit/>
          </a:bodyPr>
          <a:lstStyle/>
          <a:p>
            <a:r>
              <a:rPr lang="ru-RU" sz="3600" dirty="0"/>
              <a:t>4.	</a:t>
            </a:r>
            <a:r>
              <a:rPr lang="ru-RU" sz="3600" dirty="0" err="1" smtClean="0"/>
              <a:t>Прочита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йте</a:t>
            </a:r>
            <a:r>
              <a:rPr lang="ru-RU" sz="3600" dirty="0" smtClean="0"/>
              <a:t> слова</a:t>
            </a:r>
            <a:r>
              <a:rPr lang="ru-RU" sz="3600" dirty="0" smtClean="0">
                <a:latin typeface="Calibri" panose="020F0502020204030204" pitchFamily="34" charset="0"/>
              </a:rPr>
              <a:t>́</a:t>
            </a:r>
            <a:r>
              <a:rPr lang="ru-RU" sz="3600" dirty="0" smtClean="0"/>
              <a:t>. </a:t>
            </a:r>
            <a:br>
              <a:rPr lang="ru-RU" sz="3600" dirty="0" smtClean="0"/>
            </a:br>
            <a:r>
              <a:rPr lang="ru-RU" sz="3600" dirty="0" err="1" smtClean="0"/>
              <a:t>Послу</a:t>
            </a:r>
            <a:r>
              <a:rPr lang="ru-RU" sz="3600" dirty="0" err="1" smtClean="0">
                <a:latin typeface="Calibri"/>
                <a:cs typeface="Calibri"/>
              </a:rPr>
              <a:t>́</a:t>
            </a:r>
            <a:r>
              <a:rPr lang="ru-RU" sz="3600" dirty="0" err="1" smtClean="0"/>
              <a:t>шайте</a:t>
            </a:r>
            <a:r>
              <a:rPr lang="ru-RU" sz="3600" dirty="0" smtClean="0"/>
              <a:t> </a:t>
            </a:r>
            <a:r>
              <a:rPr lang="ru-RU" sz="3600" dirty="0" err="1" smtClean="0"/>
              <a:t>словосочета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ние</a:t>
            </a:r>
            <a:r>
              <a:rPr lang="ru-RU" sz="3600" dirty="0"/>
              <a:t>. </a:t>
            </a:r>
            <a:r>
              <a:rPr lang="ru-RU" sz="3600" dirty="0" err="1" smtClean="0"/>
              <a:t>Напиши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те</a:t>
            </a:r>
            <a:r>
              <a:rPr lang="ru-RU" sz="3600" dirty="0" smtClean="0"/>
              <a:t> </a:t>
            </a:r>
            <a:r>
              <a:rPr lang="ru-RU" sz="3600" dirty="0" err="1" smtClean="0"/>
              <a:t>пра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вильный</a:t>
            </a:r>
            <a:r>
              <a:rPr lang="ru-RU" sz="3600" dirty="0" smtClean="0"/>
              <a:t> </a:t>
            </a:r>
            <a:r>
              <a:rPr lang="ru-RU" sz="3600" dirty="0" err="1" smtClean="0"/>
              <a:t>вариа</a:t>
            </a:r>
            <a:r>
              <a:rPr lang="ru-RU" sz="3600" dirty="0" err="1" smtClean="0">
                <a:latin typeface="Calibri" panose="020F0502020204030204" pitchFamily="34" charset="0"/>
              </a:rPr>
              <a:t>́</a:t>
            </a:r>
            <a:r>
              <a:rPr lang="ru-RU" sz="3600" dirty="0" err="1" smtClean="0"/>
              <a:t>нт</a:t>
            </a:r>
            <a:r>
              <a:rPr lang="ru-RU" sz="3600" dirty="0"/>
              <a:t>.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606053"/>
              </p:ext>
            </p:extLst>
          </p:nvPr>
        </p:nvGraphicFramePr>
        <p:xfrm>
          <a:off x="1331640" y="2492896"/>
          <a:ext cx="6900040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3450020"/>
                <a:gridCol w="3450020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КРЕПКОЕ 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ОТЛИЧНОЕ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ЗДОРОВЬЕ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ТРУДНОЕ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НАСТРОЕНИЕ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755576" y="4581128"/>
            <a:ext cx="7476104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</a:t>
            </a:r>
            <a:endParaRPr lang="ru-RU" sz="28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2627</TotalTime>
  <Words>575</Words>
  <Application>Microsoft Office PowerPoint</Application>
  <PresentationFormat>Экран (4:3)</PresentationFormat>
  <Paragraphs>179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ОЛИМПИАДА по формированию речевого слуха и произносительной стороны речи для учащихся 4 классов (глухие) «Слушаю и говорю»</vt:lpstr>
      <vt:lpstr>Вы понима́ете, что тако́е «ОЛИМПИАДА»?</vt:lpstr>
      <vt:lpstr>Как вы ду́маете,     чем вы бу́дете занима́ться?</vt:lpstr>
      <vt:lpstr>Презентация PowerPoint</vt:lpstr>
      <vt:lpstr>ЗАДАНИЯ по формированию речевого слуха</vt:lpstr>
      <vt:lpstr>Прочита́йте сло́ги.   Послу́шайте  и вы́берите пра́вильный вариа́нт.</vt:lpstr>
      <vt:lpstr>Презентация PowerPoint</vt:lpstr>
      <vt:lpstr>3. Прочита́йте словосочета́ния. Послу́шайте и вы́берите пра́вильный вариа́нт.</vt:lpstr>
      <vt:lpstr>4. Прочита́йте слова́.  Послу́шайте словосочета́ние. Напиши́те пра́вильный вариа́нт.</vt:lpstr>
      <vt:lpstr>5. Прочита́йте предложе́ния.  Послу́шайте и вы́берите пра́вильный вариа́нт.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по формированию  произносительной стороны речи</vt:lpstr>
      <vt:lpstr>1.   Посмотри́те на про́филь зву́ка.  Како́й э́то звук?</vt:lpstr>
      <vt:lpstr>2.   Посмотри́те на про́филь зву́ка и прочита́йте его́ описа́ние. Найди́те оши́бку. </vt:lpstr>
      <vt:lpstr>3.   Посмотри́те на про́фили зву́ков.  Отгада́йте сло́во, соста́вленное из  про́филей. Напиши́те сло́во.</vt:lpstr>
      <vt:lpstr>Презентация PowerPoint</vt:lpstr>
      <vt:lpstr>5. Прочита́йте сло́ва. Подбери́те сло́во к схе́ме ри́тма.</vt:lpstr>
      <vt:lpstr>6. Прочита́йте пра́вило орфоэ́пии. Подбери́те слова́ к пра́вилу.  Обведи́те пра́вильные вариа́нты.  </vt:lpstr>
      <vt:lpstr>7. Прочита́йте слова́. Соотнеси́те слова́  и непроизноси́мые зву́ки в них. Соедини́те пра́вильные вариа́нты.  </vt:lpstr>
      <vt:lpstr>8. Прочита́йте сло́ва. Вы́берите слова́, в кото́рых непра́вильно поста́влено ударе́ние.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Олимпиада по обучению произношению</dc:title>
  <dc:creator>Надежда</dc:creator>
  <cp:lastModifiedBy>Андрей Виноградов</cp:lastModifiedBy>
  <cp:revision>261</cp:revision>
  <dcterms:created xsi:type="dcterms:W3CDTF">2015-10-06T20:05:56Z</dcterms:created>
  <dcterms:modified xsi:type="dcterms:W3CDTF">2021-01-24T10:35:59Z</dcterms:modified>
</cp:coreProperties>
</file>