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18" r:id="rId9"/>
    <p:sldId id="310" r:id="rId10"/>
    <p:sldId id="311" r:id="rId11"/>
    <p:sldId id="319" r:id="rId12"/>
    <p:sldId id="312" r:id="rId13"/>
    <p:sldId id="313" r:id="rId14"/>
    <p:sldId id="315" r:id="rId15"/>
    <p:sldId id="316" r:id="rId16"/>
    <p:sldId id="317" r:id="rId17"/>
    <p:sldId id="283" r:id="rId18"/>
    <p:sldId id="282" r:id="rId19"/>
    <p:sldId id="320" r:id="rId20"/>
    <p:sldId id="292" r:id="rId21"/>
    <p:sldId id="289" r:id="rId22"/>
    <p:sldId id="296" r:id="rId23"/>
    <p:sldId id="290" r:id="rId24"/>
    <p:sldId id="301" r:id="rId25"/>
    <p:sldId id="285" r:id="rId26"/>
    <p:sldId id="293" r:id="rId27"/>
    <p:sldId id="29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83" autoAdjust="0"/>
    <p:restoredTop sz="94660"/>
  </p:normalViewPr>
  <p:slideViewPr>
    <p:cSldViewPr>
      <p:cViewPr varScale="1">
        <p:scale>
          <a:sx n="110" d="100"/>
          <a:sy n="110" d="100"/>
        </p:scale>
        <p:origin x="-17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23.01.2021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23.01.2021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23.01.2021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23.01.2021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23.01.2021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23.01.2021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23.01.2021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23.01.2021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23.01.2021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23.01.2021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23.01.2021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0F951-F924-475B-AE0D-1DD34C86A3FB}" type="datetimeFigureOut">
              <a:rPr lang="ru-RU" smtClean="0"/>
              <a:pPr/>
              <a:t>23.01.2021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76356"/>
            <a:ext cx="7959796" cy="2639017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ОЛИМПИАДА</a:t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по формированию речевого слуха и произносительной стороны речи</a:t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для учащихся 4 классов (глухие)</a:t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«Слушаю и говорю»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2290" name="Picture 2" descr="http://trudvsem.ru/image/493ef160-57bf-11e5-905c-239645b044d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C9FFFF"/>
              </a:clrFrom>
              <a:clrTo>
                <a:srgbClr val="C9FFFF">
                  <a:alpha val="0"/>
                </a:srgbClr>
              </a:clrTo>
            </a:clrChange>
          </a:blip>
          <a:srcRect t="13042" b="8695"/>
          <a:stretch>
            <a:fillRect/>
          </a:stretch>
        </p:blipFill>
        <p:spPr bwMode="auto">
          <a:xfrm>
            <a:off x="7259262" y="0"/>
            <a:ext cx="1529153" cy="1196752"/>
          </a:xfrm>
          <a:prstGeom prst="rect">
            <a:avLst/>
          </a:prstGeom>
          <a:noFill/>
        </p:spPr>
      </p:pic>
      <p:pic>
        <p:nvPicPr>
          <p:cNvPr id="8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 l="17083" t="56889" r="61823" b="19263"/>
          <a:stretch>
            <a:fillRect/>
          </a:stretch>
        </p:blipFill>
        <p:spPr bwMode="auto">
          <a:xfrm>
            <a:off x="571472" y="5000636"/>
            <a:ext cx="1928826" cy="1643074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15562" t="19983" r="14742" b="5530"/>
          <a:stretch/>
        </p:blipFill>
        <p:spPr>
          <a:xfrm>
            <a:off x="1997754" y="3215373"/>
            <a:ext cx="5331424" cy="3556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17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423" y="0"/>
            <a:ext cx="9144000" cy="6889791"/>
          </a:xfrm>
          <a:prstGeom prst="rect">
            <a:avLst/>
          </a:prstGeom>
          <a:noFill/>
        </p:spPr>
      </p:pic>
      <p:sp>
        <p:nvSpPr>
          <p:cNvPr id="30" name="Заголовок 1"/>
          <p:cNvSpPr txBox="1">
            <a:spLocks/>
          </p:cNvSpPr>
          <p:nvPr/>
        </p:nvSpPr>
        <p:spPr>
          <a:xfrm>
            <a:off x="323528" y="476672"/>
            <a:ext cx="835821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prstClr val="black"/>
                </a:solidFill>
              </a:rPr>
              <a:t>5.  </a:t>
            </a:r>
            <a:r>
              <a:rPr lang="ru-RU" sz="3600" dirty="0" err="1" smtClean="0">
                <a:solidFill>
                  <a:prstClr val="black"/>
                </a:solidFill>
              </a:rPr>
              <a:t>Прочита́йте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вопро́с</a:t>
            </a:r>
            <a:r>
              <a:rPr lang="ru-RU" sz="3600" dirty="0" smtClean="0">
                <a:solidFill>
                  <a:prstClr val="black"/>
                </a:solidFill>
              </a:rPr>
              <a:t> и </a:t>
            </a:r>
            <a:r>
              <a:rPr lang="ru-RU" sz="3600" dirty="0" err="1" smtClean="0">
                <a:solidFill>
                  <a:prstClr val="black"/>
                </a:solidFill>
              </a:rPr>
              <a:t>отве́ты</a:t>
            </a:r>
            <a:r>
              <a:rPr lang="ru-RU" sz="3600" dirty="0" smtClean="0">
                <a:solidFill>
                  <a:prstClr val="black"/>
                </a:solidFill>
              </a:rPr>
              <a:t> на него́. </a:t>
            </a:r>
            <a:br>
              <a:rPr lang="ru-RU" sz="3600" dirty="0" smtClean="0">
                <a:solidFill>
                  <a:prstClr val="black"/>
                </a:solidFill>
              </a:rPr>
            </a:br>
            <a:r>
              <a:rPr lang="ru-RU" sz="3600" dirty="0" err="1" smtClean="0">
                <a:solidFill>
                  <a:prstClr val="black"/>
                </a:solidFill>
              </a:rPr>
              <a:t>Послу́шайте</a:t>
            </a:r>
            <a:r>
              <a:rPr lang="ru-RU" sz="3600" dirty="0" smtClean="0">
                <a:solidFill>
                  <a:prstClr val="black"/>
                </a:solidFill>
              </a:rPr>
              <a:t> и </a:t>
            </a:r>
            <a:r>
              <a:rPr lang="ru-RU" sz="3600" dirty="0" err="1" smtClean="0">
                <a:solidFill>
                  <a:prstClr val="black"/>
                </a:solidFill>
              </a:rPr>
              <a:t>вы́берите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пра́вильный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вариа́нт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32" name="Заголовок 4"/>
          <p:cNvSpPr txBox="1">
            <a:spLocks/>
          </p:cNvSpPr>
          <p:nvPr/>
        </p:nvSpPr>
        <p:spPr>
          <a:xfrm>
            <a:off x="1619672" y="5340045"/>
            <a:ext cx="6809223" cy="88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На́до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вы́брать</a:t>
            </a:r>
            <a:r>
              <a:rPr lang="ru-RU" sz="3600" dirty="0" smtClean="0">
                <a:solidFill>
                  <a:prstClr val="black"/>
                </a:solidFill>
              </a:rPr>
              <a:t> 1 </a:t>
            </a:r>
            <a:r>
              <a:rPr lang="ru-RU" sz="3600" dirty="0" err="1" smtClean="0">
                <a:solidFill>
                  <a:prstClr val="black"/>
                </a:solidFill>
              </a:rPr>
              <a:t>вариа́нт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1177497" y="2397265"/>
          <a:ext cx="6790690" cy="2743200"/>
        </p:xfrm>
        <a:graphic>
          <a:graphicData uri="http://schemas.openxmlformats.org/drawingml/2006/table">
            <a:tbl>
              <a:tblPr firstRow="1" firstCol="1" bandRow="1"/>
              <a:tblGrid>
                <a:gridCol w="511810"/>
                <a:gridCol w="6278880"/>
              </a:tblGrid>
              <a:tr h="0">
                <a:tc gridSpan="2"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Как чувствует себя Марина?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Марина чувствует себя отлично.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У Марины болит голова.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Марина заболела.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Марина плохо себя чувствует.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79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423" y="0"/>
            <a:ext cx="9144000" cy="6889791"/>
          </a:xfrm>
          <a:prstGeom prst="rect">
            <a:avLst/>
          </a:prstGeom>
          <a:noFill/>
        </p:spPr>
      </p:pic>
      <p:sp>
        <p:nvSpPr>
          <p:cNvPr id="30" name="Заголовок 1"/>
          <p:cNvSpPr txBox="1">
            <a:spLocks/>
          </p:cNvSpPr>
          <p:nvPr/>
        </p:nvSpPr>
        <p:spPr>
          <a:xfrm>
            <a:off x="323528" y="476672"/>
            <a:ext cx="835821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prstClr val="black"/>
                </a:solidFill>
              </a:rPr>
              <a:t>6.    </a:t>
            </a:r>
            <a:r>
              <a:rPr lang="ru-RU" sz="3600" dirty="0" err="1" smtClean="0">
                <a:solidFill>
                  <a:prstClr val="black"/>
                </a:solidFill>
              </a:rPr>
              <a:t>Назови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чи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сла</a:t>
            </a:r>
            <a:r>
              <a:rPr lang="ru-RU" sz="3600" dirty="0" smtClean="0">
                <a:solidFill>
                  <a:prstClr val="black"/>
                </a:solidFill>
              </a:rPr>
              <a:t>. </a:t>
            </a:r>
            <a:br>
              <a:rPr lang="ru-RU" sz="3600" dirty="0" smtClean="0">
                <a:solidFill>
                  <a:prstClr val="black"/>
                </a:solidFill>
              </a:rPr>
            </a:br>
            <a:r>
              <a:rPr lang="ru-RU" sz="3600" dirty="0" err="1" smtClean="0">
                <a:solidFill>
                  <a:prstClr val="black"/>
                </a:solidFill>
              </a:rPr>
              <a:t>Послу́шайте</a:t>
            </a:r>
            <a:r>
              <a:rPr lang="ru-RU" sz="3600" dirty="0" smtClean="0">
                <a:solidFill>
                  <a:prstClr val="black"/>
                </a:solidFill>
              </a:rPr>
              <a:t> и </a:t>
            </a:r>
            <a:r>
              <a:rPr lang="ru-RU" sz="3600" dirty="0" err="1" smtClean="0">
                <a:solidFill>
                  <a:prstClr val="black"/>
                </a:solidFill>
              </a:rPr>
              <a:t>вы́берите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пра́вильный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вариа́нт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32" name="Заголовок 4"/>
          <p:cNvSpPr txBox="1">
            <a:spLocks/>
          </p:cNvSpPr>
          <p:nvPr/>
        </p:nvSpPr>
        <p:spPr>
          <a:xfrm>
            <a:off x="1158964" y="4869160"/>
            <a:ext cx="6809223" cy="88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На́до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вы́брать</a:t>
            </a:r>
            <a:r>
              <a:rPr lang="ru-RU" sz="3600" dirty="0" smtClean="0">
                <a:solidFill>
                  <a:prstClr val="black"/>
                </a:solidFill>
              </a:rPr>
              <a:t> 1 </a:t>
            </a:r>
            <a:r>
              <a:rPr lang="ru-RU" sz="3600" dirty="0" err="1" smtClean="0">
                <a:solidFill>
                  <a:prstClr val="black"/>
                </a:solidFill>
              </a:rPr>
              <a:t>вариа́нт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840687"/>
              </p:ext>
            </p:extLst>
          </p:nvPr>
        </p:nvGraphicFramePr>
        <p:xfrm>
          <a:off x="675145" y="2492896"/>
          <a:ext cx="7776863" cy="1728192"/>
        </p:xfrm>
        <a:graphic>
          <a:graphicData uri="http://schemas.openxmlformats.org/drawingml/2006/table">
            <a:tbl>
              <a:tblPr firstRow="1" firstCol="1" bandRow="1"/>
              <a:tblGrid>
                <a:gridCol w="392302"/>
                <a:gridCol w="1982121"/>
                <a:gridCol w="419535"/>
                <a:gridCol w="2390616"/>
                <a:gridCol w="426896"/>
                <a:gridCol w="2165393"/>
              </a:tblGrid>
              <a:tr h="8640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865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651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520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308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1000  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78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30" name="Заголовок 1"/>
          <p:cNvSpPr txBox="1">
            <a:spLocks/>
          </p:cNvSpPr>
          <p:nvPr/>
        </p:nvSpPr>
        <p:spPr>
          <a:xfrm>
            <a:off x="323528" y="260648"/>
            <a:ext cx="8358214" cy="16860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prstClr val="black"/>
                </a:solidFill>
              </a:rPr>
              <a:t>7.  Ско́лько слов в </a:t>
            </a:r>
            <a:r>
              <a:rPr lang="ru-RU" sz="3600" dirty="0" err="1" smtClean="0">
                <a:solidFill>
                  <a:prstClr val="black"/>
                </a:solidFill>
              </a:rPr>
              <a:t>предложе́нии</a:t>
            </a:r>
            <a:r>
              <a:rPr lang="ru-RU" sz="3600" dirty="0" smtClean="0">
                <a:solidFill>
                  <a:prstClr val="black"/>
                </a:solidFill>
              </a:rPr>
              <a:t>? </a:t>
            </a:r>
            <a:r>
              <a:rPr lang="ru-RU" sz="3600" dirty="0" err="1" smtClean="0">
                <a:solidFill>
                  <a:prstClr val="black"/>
                </a:solidFill>
              </a:rPr>
              <a:t>Послу́шайте</a:t>
            </a:r>
            <a:r>
              <a:rPr lang="ru-RU" sz="3600" dirty="0" smtClean="0">
                <a:solidFill>
                  <a:prstClr val="black"/>
                </a:solidFill>
              </a:rPr>
              <a:t>.  </a:t>
            </a:r>
            <a:br>
              <a:rPr lang="ru-RU" sz="3600" dirty="0" smtClean="0">
                <a:solidFill>
                  <a:prstClr val="black"/>
                </a:solidFill>
              </a:rPr>
            </a:br>
            <a:r>
              <a:rPr lang="ru-RU" sz="3600" dirty="0" err="1" smtClean="0">
                <a:solidFill>
                  <a:prstClr val="black"/>
                </a:solidFill>
              </a:rPr>
              <a:t>Обведи́те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пра́вильный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вариа́нт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отве́та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39752" y="2906413"/>
            <a:ext cx="3938899" cy="10030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algn="ctr">
              <a:lnSpc>
                <a:spcPct val="150000"/>
              </a:lnSpc>
              <a:spcAft>
                <a:spcPts val="1000"/>
              </a:spcAft>
            </a:pPr>
            <a:r>
              <a:rPr lang="ru-RU" sz="440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4          5         6</a:t>
            </a:r>
            <a:endParaRPr lang="ru-RU" sz="4400" dirty="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1158964" y="4869160"/>
            <a:ext cx="6809223" cy="88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На́до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вы́брать</a:t>
            </a:r>
            <a:r>
              <a:rPr lang="ru-RU" sz="3600" dirty="0" smtClean="0">
                <a:solidFill>
                  <a:prstClr val="black"/>
                </a:solidFill>
              </a:rPr>
              <a:t> 1 </a:t>
            </a:r>
            <a:r>
              <a:rPr lang="ru-RU" sz="3600" dirty="0" err="1" smtClean="0">
                <a:solidFill>
                  <a:prstClr val="black"/>
                </a:solidFill>
              </a:rPr>
              <a:t>вариа́нт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35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30" name="Заголовок 1"/>
          <p:cNvSpPr txBox="1">
            <a:spLocks/>
          </p:cNvSpPr>
          <p:nvPr/>
        </p:nvSpPr>
        <p:spPr>
          <a:xfrm>
            <a:off x="392893" y="476672"/>
            <a:ext cx="8358214" cy="16860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prstClr val="black"/>
                </a:solidFill>
              </a:rPr>
              <a:t>8.    </a:t>
            </a:r>
            <a:r>
              <a:rPr lang="ru-RU" sz="3600" dirty="0" err="1" smtClean="0">
                <a:solidFill>
                  <a:prstClr val="black"/>
                </a:solidFill>
              </a:rPr>
              <a:t>Прочита́йте</a:t>
            </a:r>
            <a:r>
              <a:rPr lang="ru-RU" sz="3600" dirty="0" smtClean="0">
                <a:solidFill>
                  <a:prstClr val="black"/>
                </a:solidFill>
              </a:rPr>
              <a:t> слова́. </a:t>
            </a:r>
          </a:p>
          <a:p>
            <a:r>
              <a:rPr lang="ru-RU" sz="3600" dirty="0" err="1" smtClean="0">
                <a:solidFill>
                  <a:prstClr val="black"/>
                </a:solidFill>
              </a:rPr>
              <a:t>Соста́вьте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предложе́ние</a:t>
            </a:r>
            <a:r>
              <a:rPr lang="ru-RU" sz="3600" dirty="0" smtClean="0">
                <a:solidFill>
                  <a:prstClr val="black"/>
                </a:solidFill>
              </a:rPr>
              <a:t>. </a:t>
            </a:r>
            <a:r>
              <a:rPr lang="ru-RU" sz="3600" dirty="0" err="1" smtClean="0">
                <a:solidFill>
                  <a:prstClr val="black"/>
                </a:solidFill>
              </a:rPr>
              <a:t>Послу́шайте</a:t>
            </a:r>
            <a:r>
              <a:rPr lang="ru-RU" sz="3600" dirty="0" smtClean="0">
                <a:solidFill>
                  <a:prstClr val="black"/>
                </a:solidFill>
              </a:rPr>
              <a:t> и </a:t>
            </a:r>
            <a:r>
              <a:rPr lang="ru-RU" sz="3600" dirty="0" err="1" smtClean="0">
                <a:solidFill>
                  <a:prstClr val="black"/>
                </a:solidFill>
              </a:rPr>
              <a:t>напиши́те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пра́вильный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отве́т</a:t>
            </a:r>
            <a:r>
              <a:rPr lang="ru-RU" sz="3600" dirty="0" smtClean="0">
                <a:solidFill>
                  <a:prstClr val="black"/>
                </a:solidFill>
              </a:rPr>
              <a:t>. </a:t>
            </a:r>
            <a:endParaRPr lang="ru-RU" sz="3600" dirty="0">
              <a:solidFill>
                <a:prstClr val="black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/>
          </p:nvPr>
        </p:nvGraphicFramePr>
        <p:xfrm>
          <a:off x="863588" y="2438023"/>
          <a:ext cx="7416824" cy="2013744"/>
        </p:xfrm>
        <a:graphic>
          <a:graphicData uri="http://schemas.openxmlformats.org/drawingml/2006/table">
            <a:tbl>
              <a:tblPr firstRow="1" firstCol="1" bandRow="1"/>
              <a:tblGrid>
                <a:gridCol w="3696622"/>
                <a:gridCol w="3720202"/>
              </a:tblGrid>
              <a:tr h="671248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УЧЕНИКИ 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ХОРОШО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71248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РЕБЯТА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НЕВАЖНО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71248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ЗАНИМАЮТСЯ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УЧАТСЯ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39552" y="4581128"/>
            <a:ext cx="8064896" cy="669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150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____________________________________</a:t>
            </a:r>
            <a:endParaRPr lang="ru-RU" sz="28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582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91"/>
            <a:ext cx="9144000" cy="6889791"/>
          </a:xfrm>
          <a:prstGeom prst="rect">
            <a:avLst/>
          </a:prstGeom>
          <a:noFill/>
        </p:spPr>
      </p:pic>
      <p:sp>
        <p:nvSpPr>
          <p:cNvPr id="18" name="Заголовок 1"/>
          <p:cNvSpPr txBox="1">
            <a:spLocks/>
          </p:cNvSpPr>
          <p:nvPr/>
        </p:nvSpPr>
        <p:spPr>
          <a:xfrm>
            <a:off x="392893" y="315520"/>
            <a:ext cx="835821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prstClr val="black"/>
                </a:solidFill>
              </a:rPr>
              <a:t>9.	</a:t>
            </a:r>
            <a:r>
              <a:rPr lang="ru-RU" sz="3600" dirty="0" err="1" smtClean="0">
                <a:solidFill>
                  <a:prstClr val="black"/>
                </a:solidFill>
              </a:rPr>
              <a:t>Прочита́йте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те́ксты</a:t>
            </a:r>
            <a:r>
              <a:rPr lang="ru-RU" sz="3600" dirty="0" smtClean="0">
                <a:solidFill>
                  <a:prstClr val="black"/>
                </a:solidFill>
              </a:rPr>
              <a:t>. </a:t>
            </a:r>
            <a:br>
              <a:rPr lang="ru-RU" sz="3600" dirty="0" smtClean="0">
                <a:solidFill>
                  <a:prstClr val="black"/>
                </a:solidFill>
              </a:rPr>
            </a:br>
            <a:r>
              <a:rPr lang="ru-RU" sz="3600" dirty="0" err="1" smtClean="0">
                <a:solidFill>
                  <a:prstClr val="black"/>
                </a:solidFill>
              </a:rPr>
              <a:t>Послу́шайте</a:t>
            </a:r>
            <a:r>
              <a:rPr lang="ru-RU" sz="3600" dirty="0" smtClean="0">
                <a:solidFill>
                  <a:prstClr val="black"/>
                </a:solidFill>
              </a:rPr>
              <a:t> и </a:t>
            </a:r>
            <a:r>
              <a:rPr lang="ru-RU" sz="3600" dirty="0" err="1" smtClean="0">
                <a:solidFill>
                  <a:prstClr val="black"/>
                </a:solidFill>
              </a:rPr>
              <a:t>вы́берите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пра́вильный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вариа́нт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/>
          </p:nvPr>
        </p:nvGraphicFramePr>
        <p:xfrm>
          <a:off x="683568" y="2132856"/>
          <a:ext cx="7920880" cy="3291840"/>
        </p:xfrm>
        <a:graphic>
          <a:graphicData uri="http://schemas.openxmlformats.org/drawingml/2006/table">
            <a:tbl>
              <a:tblPr firstRow="1" firstCol="1" bandRow="1"/>
              <a:tblGrid>
                <a:gridCol w="408325"/>
                <a:gridCol w="7512555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Наступили зимние каникулы. Погода на улице морозная. Земля покрыта снежным ковром. Прилетели красногрудые снегири.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Наша страна называется Россия. Она очень большая. Столица нашей Родины –  город Москва. Я люблю свою страну!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Скоро новогодний праздник. В зале стоит большая нарядная ёлка. К ребятам на праздник придут Дед Мороз и Снегурочка. Они принесут подарки.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5" name="Заголовок 4"/>
          <p:cNvSpPr txBox="1">
            <a:spLocks/>
          </p:cNvSpPr>
          <p:nvPr/>
        </p:nvSpPr>
        <p:spPr>
          <a:xfrm>
            <a:off x="1919289" y="5705452"/>
            <a:ext cx="6809223" cy="88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На́до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вы́брать</a:t>
            </a:r>
            <a:r>
              <a:rPr lang="ru-RU" sz="3600" dirty="0" smtClean="0">
                <a:solidFill>
                  <a:prstClr val="black"/>
                </a:solidFill>
              </a:rPr>
              <a:t> 1 </a:t>
            </a:r>
            <a:r>
              <a:rPr lang="ru-RU" sz="3600" dirty="0" err="1" smtClean="0">
                <a:solidFill>
                  <a:prstClr val="black"/>
                </a:solidFill>
              </a:rPr>
              <a:t>вариа́нт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75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30" name="Заголовок 1"/>
          <p:cNvSpPr txBox="1">
            <a:spLocks/>
          </p:cNvSpPr>
          <p:nvPr/>
        </p:nvSpPr>
        <p:spPr>
          <a:xfrm>
            <a:off x="323528" y="260648"/>
            <a:ext cx="8358214" cy="16860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prstClr val="black"/>
                </a:solidFill>
              </a:rPr>
              <a:t>10.  Ско́лько </a:t>
            </a:r>
            <a:r>
              <a:rPr lang="ru-RU" sz="3600" dirty="0" err="1" smtClean="0">
                <a:solidFill>
                  <a:prstClr val="black"/>
                </a:solidFill>
              </a:rPr>
              <a:t>предложе́ний</a:t>
            </a:r>
            <a:r>
              <a:rPr lang="ru-RU" sz="3600" dirty="0" smtClean="0">
                <a:solidFill>
                  <a:prstClr val="black"/>
                </a:solidFill>
              </a:rPr>
              <a:t> в </a:t>
            </a:r>
            <a:r>
              <a:rPr lang="ru-RU" sz="3600" dirty="0" err="1" smtClean="0">
                <a:solidFill>
                  <a:prstClr val="black"/>
                </a:solidFill>
              </a:rPr>
              <a:t>те́ксте</a:t>
            </a:r>
            <a:r>
              <a:rPr lang="ru-RU" sz="3600" dirty="0" smtClean="0">
                <a:solidFill>
                  <a:prstClr val="black"/>
                </a:solidFill>
              </a:rPr>
              <a:t>? </a:t>
            </a:r>
            <a:r>
              <a:rPr lang="ru-RU" sz="3600" dirty="0" err="1" smtClean="0">
                <a:solidFill>
                  <a:prstClr val="black"/>
                </a:solidFill>
              </a:rPr>
              <a:t>Послу́шайте</a:t>
            </a:r>
            <a:r>
              <a:rPr lang="ru-RU" sz="3600" dirty="0" smtClean="0">
                <a:solidFill>
                  <a:prstClr val="black"/>
                </a:solidFill>
              </a:rPr>
              <a:t>.  </a:t>
            </a:r>
            <a:br>
              <a:rPr lang="ru-RU" sz="3600" dirty="0" smtClean="0">
                <a:solidFill>
                  <a:prstClr val="black"/>
                </a:solidFill>
              </a:rPr>
            </a:br>
            <a:r>
              <a:rPr lang="ru-RU" sz="3600" dirty="0" err="1" smtClean="0">
                <a:solidFill>
                  <a:prstClr val="black"/>
                </a:solidFill>
              </a:rPr>
              <a:t>Обведи́те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пра́вильный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вариа́нт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отве́та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39752" y="2906413"/>
            <a:ext cx="3938899" cy="10030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algn="ctr">
              <a:lnSpc>
                <a:spcPct val="150000"/>
              </a:lnSpc>
              <a:spcAft>
                <a:spcPts val="1000"/>
              </a:spcAft>
            </a:pPr>
            <a:r>
              <a:rPr lang="ru-RU" sz="440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4          5         6</a:t>
            </a:r>
            <a:endParaRPr lang="ru-RU" sz="4400" dirty="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1158964" y="4869160"/>
            <a:ext cx="6809223" cy="88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На́до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вы́брать</a:t>
            </a:r>
            <a:r>
              <a:rPr lang="ru-RU" sz="3600" dirty="0" smtClean="0">
                <a:solidFill>
                  <a:prstClr val="black"/>
                </a:solidFill>
              </a:rPr>
              <a:t> 1 </a:t>
            </a:r>
            <a:r>
              <a:rPr lang="ru-RU" sz="3600" dirty="0" err="1" smtClean="0">
                <a:solidFill>
                  <a:prstClr val="black"/>
                </a:solidFill>
              </a:rPr>
              <a:t>вариа́нт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43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2102" y="429172"/>
            <a:ext cx="7959796" cy="239467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ЗАДАНИЯ</a:t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по формированию </a:t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произносительной стороны речи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2290" name="Picture 2" descr="http://trudvsem.ru/image/493ef160-57bf-11e5-905c-239645b044d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C9FFFF"/>
              </a:clrFrom>
              <a:clrTo>
                <a:srgbClr val="C9FFFF">
                  <a:alpha val="0"/>
                </a:srgbClr>
              </a:clrTo>
            </a:clrChange>
          </a:blip>
          <a:srcRect t="13042" b="8695"/>
          <a:stretch>
            <a:fillRect/>
          </a:stretch>
        </p:blipFill>
        <p:spPr bwMode="auto">
          <a:xfrm>
            <a:off x="7075246" y="116632"/>
            <a:ext cx="1713170" cy="1340768"/>
          </a:xfrm>
          <a:prstGeom prst="rect">
            <a:avLst/>
          </a:prstGeom>
          <a:noFill/>
        </p:spPr>
      </p:pic>
      <p:pic>
        <p:nvPicPr>
          <p:cNvPr id="8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 l="17083" t="56889" r="61823" b="19263"/>
          <a:stretch>
            <a:fillRect/>
          </a:stretch>
        </p:blipFill>
        <p:spPr bwMode="auto">
          <a:xfrm>
            <a:off x="571472" y="5000636"/>
            <a:ext cx="1928826" cy="1643074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9143" y="2823842"/>
            <a:ext cx="6192688" cy="359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93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1.   Посмотри</a:t>
            </a:r>
            <a:r>
              <a:rPr lang="ru-RU" sz="3600" b="1" dirty="0" smtClean="0">
                <a:latin typeface="Calibri" panose="020F0502020204030204" pitchFamily="34" charset="0"/>
              </a:rPr>
              <a:t>́</a:t>
            </a:r>
            <a:r>
              <a:rPr lang="ru-RU" sz="3600" b="1" dirty="0" smtClean="0"/>
              <a:t>те на </a:t>
            </a:r>
            <a:r>
              <a:rPr lang="ru-RU" sz="3600" b="1" dirty="0" err="1" smtClean="0"/>
              <a:t>про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филь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зву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ка</a:t>
            </a:r>
            <a:r>
              <a:rPr lang="ru-RU" sz="3600" b="1" dirty="0" smtClean="0"/>
              <a:t> и </a:t>
            </a:r>
            <a:r>
              <a:rPr lang="ru-RU" sz="3600" b="1" dirty="0" err="1" smtClean="0"/>
              <a:t>прочита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йте</a:t>
            </a:r>
            <a:r>
              <a:rPr lang="ru-RU" sz="3600" b="1" dirty="0" smtClean="0"/>
              <a:t> его</a:t>
            </a:r>
            <a:r>
              <a:rPr lang="ru-RU" sz="3600" b="1" dirty="0" smtClean="0">
                <a:latin typeface="Calibri" panose="020F0502020204030204" pitchFamily="34" charset="0"/>
              </a:rPr>
              <a:t>́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описа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ние</a:t>
            </a:r>
            <a:r>
              <a:rPr lang="ru-RU" sz="3600" b="1" dirty="0" smtClean="0"/>
              <a:t>. </a:t>
            </a:r>
            <a:r>
              <a:rPr lang="ru-RU" sz="3600" b="1" dirty="0" err="1" smtClean="0"/>
              <a:t>Найди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те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оши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бку</a:t>
            </a:r>
            <a:r>
              <a:rPr lang="ru-RU" sz="3600" b="1" dirty="0" smtClean="0"/>
              <a:t>. </a:t>
            </a:r>
            <a:endParaRPr lang="ru-RU" sz="3600" b="1" dirty="0"/>
          </a:p>
        </p:txBody>
      </p:sp>
      <p:sp>
        <p:nvSpPr>
          <p:cNvPr id="22" name="Заголовок 4"/>
          <p:cNvSpPr txBox="1">
            <a:spLocks/>
          </p:cNvSpPr>
          <p:nvPr/>
        </p:nvSpPr>
        <p:spPr>
          <a:xfrm>
            <a:off x="1907704" y="5730324"/>
            <a:ext cx="5904656" cy="11048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Вы</a:t>
            </a:r>
            <a:r>
              <a:rPr lang="ru-RU" sz="3600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берите</a:t>
            </a:r>
            <a:r>
              <a:rPr lang="ru-RU" sz="3600" dirty="0" smtClean="0">
                <a:solidFill>
                  <a:prstClr val="black"/>
                </a:solidFill>
              </a:rPr>
              <a:t> и </a:t>
            </a:r>
            <a:r>
              <a:rPr lang="ru-RU" sz="3600" dirty="0" err="1" smtClean="0">
                <a:solidFill>
                  <a:prstClr val="black"/>
                </a:solidFill>
              </a:rPr>
              <a:t>запиши́те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не</a:t>
            </a:r>
            <a:r>
              <a:rPr lang="ru-RU" sz="3600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правильный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вариа</a:t>
            </a:r>
            <a:r>
              <a:rPr lang="ru-RU" sz="3600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нт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26207" y="1691373"/>
            <a:ext cx="3465349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/>
              <a:t>гу</a:t>
            </a:r>
            <a:r>
              <a:rPr lang="ru-RU" sz="2400" b="1" dirty="0" err="1" smtClean="0">
                <a:latin typeface="Calibri" panose="020F0502020204030204" pitchFamily="34" charset="0"/>
              </a:rPr>
              <a:t>́</a:t>
            </a:r>
            <a:r>
              <a:rPr lang="ru-RU" sz="2400" b="1" dirty="0" err="1" smtClean="0"/>
              <a:t>бы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со</a:t>
            </a:r>
            <a:r>
              <a:rPr lang="ru-RU" sz="2400" b="1" dirty="0" err="1" smtClean="0">
                <a:latin typeface="Calibri"/>
                <a:cs typeface="Calibri"/>
              </a:rPr>
              <a:t>́</a:t>
            </a:r>
            <a:r>
              <a:rPr lang="ru-RU" sz="2400" b="1" dirty="0" err="1" smtClean="0"/>
              <a:t>мкнуты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626207" y="2402994"/>
            <a:ext cx="3465349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/>
              <a:t>язы</a:t>
            </a:r>
            <a:r>
              <a:rPr lang="ru-RU" sz="2400" b="1" dirty="0" err="1" smtClean="0">
                <a:latin typeface="Calibri" panose="020F0502020204030204" pitchFamily="34" charset="0"/>
              </a:rPr>
              <a:t>́</a:t>
            </a:r>
            <a:r>
              <a:rPr lang="ru-RU" sz="2400" b="1" dirty="0" err="1" smtClean="0"/>
              <a:t>к</a:t>
            </a:r>
            <a:r>
              <a:rPr lang="ru-RU" sz="2400" b="1" dirty="0" smtClean="0"/>
              <a:t> </a:t>
            </a:r>
            <a:r>
              <a:rPr lang="ru-RU" sz="2400" b="1" dirty="0"/>
              <a:t>у </a:t>
            </a:r>
            <a:r>
              <a:rPr lang="ru-RU" sz="2400" b="1" dirty="0" err="1" smtClean="0"/>
              <a:t>ни</a:t>
            </a:r>
            <a:r>
              <a:rPr lang="ru-RU" sz="2400" b="1" dirty="0" err="1" smtClean="0">
                <a:latin typeface="Calibri" panose="020F0502020204030204" pitchFamily="34" charset="0"/>
              </a:rPr>
              <a:t>́</a:t>
            </a:r>
            <a:r>
              <a:rPr lang="ru-RU" sz="2400" b="1" dirty="0" err="1" smtClean="0"/>
              <a:t>жних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зубо</a:t>
            </a:r>
            <a:r>
              <a:rPr lang="ru-RU" sz="2400" b="1" dirty="0" err="1" smtClean="0">
                <a:latin typeface="Calibri" panose="020F0502020204030204" pitchFamily="34" charset="0"/>
              </a:rPr>
              <a:t>́</a:t>
            </a:r>
            <a:r>
              <a:rPr lang="ru-RU" sz="2400" b="1" dirty="0" err="1" smtClean="0"/>
              <a:t>в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626207" y="3797540"/>
            <a:ext cx="3447411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струя</a:t>
            </a:r>
            <a:r>
              <a:rPr lang="ru-RU" sz="2400" b="1" dirty="0" smtClean="0">
                <a:latin typeface="Calibri" panose="020F0502020204030204" pitchFamily="34" charset="0"/>
              </a:rPr>
              <a:t>́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во</a:t>
            </a:r>
            <a:r>
              <a:rPr lang="ru-RU" sz="2400" b="1" dirty="0" err="1" smtClean="0">
                <a:latin typeface="Calibri" panose="020F0502020204030204" pitchFamily="34" charset="0"/>
              </a:rPr>
              <a:t>́</a:t>
            </a:r>
            <a:r>
              <a:rPr lang="ru-RU" sz="2400" b="1" dirty="0" err="1" smtClean="0"/>
              <a:t>здуха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че</a:t>
            </a:r>
            <a:r>
              <a:rPr lang="ru-RU" sz="2400" b="1" dirty="0" err="1" smtClean="0">
                <a:latin typeface="Calibri" panose="020F0502020204030204" pitchFamily="34" charset="0"/>
              </a:rPr>
              <a:t>́</a:t>
            </a:r>
            <a:r>
              <a:rPr lang="ru-RU" sz="2400" b="1" dirty="0" err="1" smtClean="0"/>
              <a:t>рез</a:t>
            </a:r>
            <a:r>
              <a:rPr lang="ru-RU" sz="2400" b="1" dirty="0" smtClean="0"/>
              <a:t> рот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626207" y="3079575"/>
            <a:ext cx="3465349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/>
              <a:t>язы</a:t>
            </a:r>
            <a:r>
              <a:rPr lang="ru-RU" sz="2400" b="1" dirty="0" err="1" smtClean="0">
                <a:latin typeface="Calibri"/>
                <a:cs typeface="Calibri"/>
              </a:rPr>
              <a:t>́</a:t>
            </a:r>
            <a:r>
              <a:rPr lang="ru-RU" sz="2400" b="1" dirty="0" err="1" smtClean="0"/>
              <a:t>к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пло</a:t>
            </a:r>
            <a:r>
              <a:rPr lang="ru-RU" sz="2400" b="1" dirty="0" err="1" smtClean="0">
                <a:latin typeface="Calibri"/>
                <a:cs typeface="Calibri"/>
              </a:rPr>
              <a:t>́</a:t>
            </a:r>
            <a:r>
              <a:rPr lang="ru-RU" sz="2400" b="1" dirty="0" err="1" smtClean="0"/>
              <a:t>ский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626207" y="4474121"/>
            <a:ext cx="3447411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струя</a:t>
            </a:r>
            <a:r>
              <a:rPr lang="ru-RU" sz="2400" b="1" dirty="0" smtClean="0">
                <a:latin typeface="Calibri" panose="020F0502020204030204" pitchFamily="34" charset="0"/>
              </a:rPr>
              <a:t>́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во</a:t>
            </a:r>
            <a:r>
              <a:rPr lang="ru-RU" sz="2400" b="1" dirty="0" err="1" smtClean="0">
                <a:latin typeface="Calibri" panose="020F0502020204030204" pitchFamily="34" charset="0"/>
              </a:rPr>
              <a:t>́</a:t>
            </a:r>
            <a:r>
              <a:rPr lang="ru-RU" sz="2400" b="1" dirty="0" err="1" smtClean="0"/>
              <a:t>здуха</a:t>
            </a:r>
            <a:r>
              <a:rPr lang="ru-RU" sz="2400" b="1" dirty="0" smtClean="0"/>
              <a:t> тёплая </a:t>
            </a:r>
            <a:endParaRPr lang="ru-RU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626208" y="5150702"/>
            <a:ext cx="3447410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/>
              <a:t>го</a:t>
            </a:r>
            <a:r>
              <a:rPr lang="ru-RU" sz="2400" b="1" dirty="0" err="1" smtClean="0">
                <a:latin typeface="Calibri" panose="020F0502020204030204" pitchFamily="34" charset="0"/>
              </a:rPr>
              <a:t>́</a:t>
            </a:r>
            <a:r>
              <a:rPr lang="ru-RU" sz="2400" b="1" dirty="0" err="1" smtClean="0"/>
              <a:t>лос</a:t>
            </a:r>
            <a:r>
              <a:rPr lang="ru-RU" sz="2400" b="1" dirty="0" smtClean="0"/>
              <a:t> есть</a:t>
            </a:r>
            <a:endParaRPr lang="ru-RU" sz="2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131489" y="4711160"/>
            <a:ext cx="7906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2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М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tx2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8" t="16978" r="9728" b="28701"/>
          <a:stretch/>
        </p:blipFill>
        <p:spPr bwMode="auto">
          <a:xfrm>
            <a:off x="975074" y="1764972"/>
            <a:ext cx="3103432" cy="29632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911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664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16" y="116632"/>
            <a:ext cx="9144000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2.   </a:t>
            </a:r>
            <a:r>
              <a:rPr lang="ru-RU" sz="3600" b="1" dirty="0" err="1" smtClean="0"/>
              <a:t>Прочита</a:t>
            </a:r>
            <a:r>
              <a:rPr lang="ru-RU" sz="3600" b="1" dirty="0" err="1" smtClean="0">
                <a:latin typeface="Calibri"/>
                <a:cs typeface="Calibri"/>
              </a:rPr>
              <a:t>́</a:t>
            </a:r>
            <a:r>
              <a:rPr lang="ru-RU" sz="3600" b="1" dirty="0" err="1" smtClean="0"/>
              <a:t>йте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описа</a:t>
            </a:r>
            <a:r>
              <a:rPr lang="ru-RU" sz="3600" b="1" dirty="0" err="1" smtClean="0">
                <a:latin typeface="Calibri"/>
                <a:cs typeface="Calibri"/>
              </a:rPr>
              <a:t>́</a:t>
            </a:r>
            <a:r>
              <a:rPr lang="ru-RU" sz="3600" b="1" dirty="0" err="1" smtClean="0"/>
              <a:t>ние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зву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ка</a:t>
            </a:r>
            <a:r>
              <a:rPr lang="ru-RU" sz="3600" b="1" dirty="0" smtClean="0"/>
              <a:t>. </a:t>
            </a:r>
            <a:br>
              <a:rPr lang="ru-RU" sz="3600" b="1" dirty="0" smtClean="0"/>
            </a:br>
            <a:r>
              <a:rPr lang="ru-RU" sz="3600" b="1" dirty="0" err="1" smtClean="0"/>
              <a:t>Како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й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э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то</a:t>
            </a:r>
            <a:r>
              <a:rPr lang="ru-RU" sz="3600" b="1" dirty="0" smtClean="0"/>
              <a:t> звук?</a:t>
            </a:r>
            <a:endParaRPr lang="ru-RU" sz="3600" b="1" dirty="0"/>
          </a:p>
        </p:txBody>
      </p:sp>
      <p:sp>
        <p:nvSpPr>
          <p:cNvPr id="22" name="Заголовок 4"/>
          <p:cNvSpPr txBox="1">
            <a:spLocks/>
          </p:cNvSpPr>
          <p:nvPr/>
        </p:nvSpPr>
        <p:spPr>
          <a:xfrm>
            <a:off x="1785760" y="5915999"/>
            <a:ext cx="7344816" cy="88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/>
              <a:t>Напиши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те</a:t>
            </a:r>
            <a:r>
              <a:rPr lang="ru-RU" sz="3600" dirty="0" smtClean="0"/>
              <a:t> свой </a:t>
            </a:r>
            <a:r>
              <a:rPr lang="ru-RU" sz="3600" dirty="0" err="1" smtClean="0"/>
              <a:t>вариа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нт</a:t>
            </a:r>
            <a:r>
              <a:rPr lang="ru-RU" sz="3600" dirty="0" smtClean="0"/>
              <a:t> </a:t>
            </a:r>
            <a:r>
              <a:rPr lang="ru-RU" sz="3600" dirty="0" err="1" smtClean="0"/>
              <a:t>отве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та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2007861" y="5261762"/>
            <a:ext cx="6048672" cy="88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Отве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т</a:t>
            </a:r>
            <a:r>
              <a:rPr lang="ru-RU" sz="3600" dirty="0">
                <a:solidFill>
                  <a:prstClr val="black"/>
                </a:solidFill>
              </a:rPr>
              <a:t>: </a:t>
            </a:r>
            <a:r>
              <a:rPr lang="ru-RU" sz="3600" dirty="0" smtClean="0">
                <a:solidFill>
                  <a:prstClr val="black"/>
                </a:solidFill>
              </a:rPr>
              <a:t>__________ 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7704" y="1340768"/>
            <a:ext cx="5688632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/>
              <a:t>Гу</a:t>
            </a:r>
            <a:r>
              <a:rPr lang="ru-RU" sz="2400" b="1" dirty="0" err="1" smtClean="0">
                <a:latin typeface="Calibri" panose="020F0502020204030204" pitchFamily="34" charset="0"/>
              </a:rPr>
              <a:t>́</a:t>
            </a:r>
            <a:r>
              <a:rPr lang="ru-RU" sz="2400" b="1" dirty="0" err="1" smtClean="0"/>
              <a:t>бы</a:t>
            </a:r>
            <a:r>
              <a:rPr lang="ru-RU" sz="2400" b="1" dirty="0" smtClean="0"/>
              <a:t> округлены.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907704" y="2052389"/>
            <a:ext cx="5688632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Язык поднят к верхним зубам.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911574" y="3446935"/>
            <a:ext cx="5659186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Струя</a:t>
            </a:r>
            <a:r>
              <a:rPr lang="ru-RU" sz="2400" b="1" dirty="0" smtClean="0">
                <a:latin typeface="Calibri" panose="020F0502020204030204" pitchFamily="34" charset="0"/>
              </a:rPr>
              <a:t>́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во</a:t>
            </a:r>
            <a:r>
              <a:rPr lang="ru-RU" sz="2400" b="1" dirty="0" err="1" smtClean="0">
                <a:latin typeface="Calibri" panose="020F0502020204030204" pitchFamily="34" charset="0"/>
              </a:rPr>
              <a:t>́</a:t>
            </a:r>
            <a:r>
              <a:rPr lang="ru-RU" sz="2400" b="1" dirty="0" err="1" smtClean="0"/>
              <a:t>здуха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че</a:t>
            </a:r>
            <a:r>
              <a:rPr lang="ru-RU" sz="2400" b="1" dirty="0" err="1" smtClean="0">
                <a:latin typeface="Calibri" panose="020F0502020204030204" pitchFamily="34" charset="0"/>
              </a:rPr>
              <a:t>́</a:t>
            </a:r>
            <a:r>
              <a:rPr lang="ru-RU" sz="2400" b="1" dirty="0" err="1" smtClean="0"/>
              <a:t>рез</a:t>
            </a:r>
            <a:r>
              <a:rPr lang="ru-RU" sz="2400" b="1" dirty="0" smtClean="0"/>
              <a:t> рот.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907704" y="2728970"/>
            <a:ext cx="5688632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/>
              <a:t>Язы</a:t>
            </a:r>
            <a:r>
              <a:rPr lang="ru-RU" sz="2400" b="1" dirty="0" err="1" smtClean="0">
                <a:latin typeface="Calibri"/>
                <a:cs typeface="Calibri"/>
              </a:rPr>
              <a:t>́</a:t>
            </a:r>
            <a:r>
              <a:rPr lang="ru-RU" sz="2400" b="1" dirty="0" err="1" smtClean="0"/>
              <a:t>к</a:t>
            </a:r>
            <a:r>
              <a:rPr lang="ru-RU" sz="2400" b="1" dirty="0" smtClean="0"/>
              <a:t> в форме чашечки.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911574" y="4123516"/>
            <a:ext cx="5659186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Струя</a:t>
            </a:r>
            <a:r>
              <a:rPr lang="ru-RU" sz="2400" b="1" dirty="0" smtClean="0">
                <a:latin typeface="Calibri" panose="020F0502020204030204" pitchFamily="34" charset="0"/>
              </a:rPr>
              <a:t>́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во</a:t>
            </a:r>
            <a:r>
              <a:rPr lang="ru-RU" sz="2400" b="1" dirty="0" err="1" smtClean="0">
                <a:latin typeface="Calibri" panose="020F0502020204030204" pitchFamily="34" charset="0"/>
              </a:rPr>
              <a:t>́</a:t>
            </a:r>
            <a:r>
              <a:rPr lang="ru-RU" sz="2400" b="1" dirty="0" err="1" smtClean="0"/>
              <a:t>здуха</a:t>
            </a:r>
            <a:r>
              <a:rPr lang="ru-RU" sz="2400" b="1" dirty="0" smtClean="0"/>
              <a:t> тёплая. 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911575" y="4800097"/>
            <a:ext cx="5659184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/>
              <a:t>Го</a:t>
            </a:r>
            <a:r>
              <a:rPr lang="ru-RU" sz="2400" b="1" dirty="0" err="1" smtClean="0">
                <a:latin typeface="Calibri" panose="020F0502020204030204" pitchFamily="34" charset="0"/>
              </a:rPr>
              <a:t>́</a:t>
            </a:r>
            <a:r>
              <a:rPr lang="ru-RU" sz="2400" b="1" dirty="0" err="1" smtClean="0"/>
              <a:t>лоса</a:t>
            </a:r>
            <a:r>
              <a:rPr lang="ru-RU" sz="2400" b="1" dirty="0" smtClean="0"/>
              <a:t> нет.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925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303"/>
            <a:ext cx="9144000" cy="6889791"/>
          </a:xfrm>
          <a:prstGeom prst="rect">
            <a:avLst/>
          </a:prstGeom>
          <a:noFill/>
        </p:spPr>
      </p:pic>
      <p:sp>
        <p:nvSpPr>
          <p:cNvPr id="7" name="Заголовок 4"/>
          <p:cNvSpPr txBox="1">
            <a:spLocks/>
          </p:cNvSpPr>
          <p:nvPr/>
        </p:nvSpPr>
        <p:spPr>
          <a:xfrm>
            <a:off x="685800" y="400682"/>
            <a:ext cx="7772400" cy="16601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3600" b="1" dirty="0" err="1" smtClean="0">
                <a:solidFill>
                  <a:prstClr val="black"/>
                </a:solidFill>
              </a:rPr>
              <a:t>Прочита́йте</a:t>
            </a:r>
            <a:r>
              <a:rPr lang="ru-RU" sz="3600" b="1" dirty="0" smtClean="0">
                <a:solidFill>
                  <a:prstClr val="black"/>
                </a:solidFill>
              </a:rPr>
              <a:t> слова́. </a:t>
            </a:r>
          </a:p>
          <a:p>
            <a:pPr algn="ctr"/>
            <a:r>
              <a:rPr lang="ru-RU" sz="3600" b="1" dirty="0" err="1" smtClean="0">
                <a:solidFill>
                  <a:prstClr val="black"/>
                </a:solidFill>
              </a:rPr>
              <a:t>Ско</a:t>
            </a:r>
            <a:r>
              <a:rPr lang="ru-RU" sz="3600" b="1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лько</a:t>
            </a:r>
            <a:r>
              <a:rPr lang="ru-RU" sz="3600" b="1" dirty="0" smtClean="0">
                <a:solidFill>
                  <a:prstClr val="black"/>
                </a:solidFill>
              </a:rPr>
              <a:t> </a:t>
            </a:r>
            <a:r>
              <a:rPr lang="ru-RU" sz="3600" b="1" dirty="0" err="1" smtClean="0">
                <a:solidFill>
                  <a:prstClr val="black"/>
                </a:solidFill>
              </a:rPr>
              <a:t>слого</a:t>
            </a:r>
            <a:r>
              <a:rPr lang="ru-RU" sz="3600" b="1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в</a:t>
            </a:r>
            <a:r>
              <a:rPr lang="ru-RU" sz="3600" b="1" dirty="0" smtClean="0">
                <a:solidFill>
                  <a:prstClr val="black"/>
                </a:solidFill>
              </a:rPr>
              <a:t> в </a:t>
            </a:r>
            <a:r>
              <a:rPr lang="ru-RU" sz="3600" b="1" dirty="0" err="1" smtClean="0">
                <a:solidFill>
                  <a:prstClr val="black"/>
                </a:solidFill>
              </a:rPr>
              <a:t>слова</a:t>
            </a:r>
            <a:r>
              <a:rPr lang="ru-RU" sz="3600" b="1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х</a:t>
            </a:r>
            <a:r>
              <a:rPr lang="ru-RU" sz="3600" b="1" dirty="0" smtClean="0">
                <a:solidFill>
                  <a:prstClr val="black"/>
                </a:solidFill>
              </a:rPr>
              <a:t>? </a:t>
            </a:r>
          </a:p>
          <a:p>
            <a:pPr algn="ctr"/>
            <a:r>
              <a:rPr lang="ru-RU" sz="3600" b="1" dirty="0" err="1" smtClean="0">
                <a:solidFill>
                  <a:prstClr val="black"/>
                </a:solidFill>
              </a:rPr>
              <a:t>Напиши</a:t>
            </a:r>
            <a:r>
              <a:rPr lang="ru-RU" sz="3600" b="1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те</a:t>
            </a:r>
            <a:r>
              <a:rPr lang="ru-RU" sz="3600" b="1" dirty="0" smtClean="0">
                <a:solidFill>
                  <a:prstClr val="black"/>
                </a:solidFill>
              </a:rPr>
              <a:t> </a:t>
            </a:r>
            <a:r>
              <a:rPr lang="ru-RU" sz="3600" b="1" dirty="0" err="1" smtClean="0">
                <a:solidFill>
                  <a:prstClr val="black"/>
                </a:solidFill>
              </a:rPr>
              <a:t>отве</a:t>
            </a:r>
            <a:r>
              <a:rPr lang="ru-RU" sz="3600" b="1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т</a:t>
            </a:r>
            <a:r>
              <a:rPr lang="ru-RU" sz="3600" b="1" dirty="0" smtClean="0">
                <a:solidFill>
                  <a:prstClr val="black"/>
                </a:solidFill>
              </a:rPr>
              <a:t>.</a:t>
            </a:r>
            <a:endParaRPr lang="ru-RU" sz="3600" b="1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43608" y="476672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prstClr val="black"/>
                </a:solidFill>
              </a:rPr>
              <a:t>3.</a:t>
            </a:r>
            <a:endParaRPr lang="ru-RU" sz="3600" b="1" dirty="0">
              <a:solidFill>
                <a:prstClr val="black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0539569"/>
              </p:ext>
            </p:extLst>
          </p:nvPr>
        </p:nvGraphicFramePr>
        <p:xfrm>
          <a:off x="702689" y="2996952"/>
          <a:ext cx="7990656" cy="1097280"/>
        </p:xfrm>
        <a:graphic>
          <a:graphicData uri="http://schemas.openxmlformats.org/drawingml/2006/table">
            <a:tbl>
              <a:tblPr firstRow="1" firstCol="1" bandRow="1"/>
              <a:tblGrid>
                <a:gridCol w="1821642"/>
                <a:gridCol w="583649"/>
                <a:gridCol w="2056973"/>
                <a:gridCol w="576064"/>
                <a:gridCol w="2377165"/>
                <a:gridCol w="575163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3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РОДИНА</a:t>
                      </a:r>
                      <a:endParaRPr lang="ru-RU" sz="23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ВЕСНА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КАНИКУЛЫ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3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ГОРОД</a:t>
                      </a:r>
                      <a:endParaRPr lang="ru-RU" sz="23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ОСЕННИЕ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ПОДБЕРЁЗОВИК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947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понима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cs typeface="Calibri"/>
              </a:rPr>
              <a:t>́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ете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что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тако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cs typeface="Calibri"/>
              </a:rPr>
              <a:t>́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«ОЛИМПИАДА»?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12976"/>
            <a:ext cx="8229600" cy="99956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i="1" dirty="0" err="1" smtClean="0"/>
              <a:t>Олимпиа</a:t>
            </a:r>
            <a:r>
              <a:rPr lang="ru-RU" sz="3600" b="1" i="1" dirty="0" err="1" smtClean="0">
                <a:latin typeface="Calibri"/>
                <a:cs typeface="Calibri"/>
              </a:rPr>
              <a:t>́</a:t>
            </a:r>
            <a:r>
              <a:rPr lang="ru-RU" sz="3600" b="1" i="1" dirty="0" err="1" smtClean="0"/>
              <a:t>да</a:t>
            </a:r>
            <a:r>
              <a:rPr lang="ru-RU" sz="3600" b="1" i="1" dirty="0" smtClean="0"/>
              <a:t> – </a:t>
            </a:r>
            <a:r>
              <a:rPr lang="ru-RU" sz="3600" b="1" i="1" dirty="0" err="1" smtClean="0"/>
              <a:t>э</a:t>
            </a:r>
            <a:r>
              <a:rPr lang="ru-RU" sz="3600" b="1" i="1" dirty="0" err="1" smtClean="0">
                <a:latin typeface="Calibri"/>
                <a:cs typeface="Calibri"/>
              </a:rPr>
              <a:t>́</a:t>
            </a:r>
            <a:r>
              <a:rPr lang="ru-RU" sz="3600" b="1" i="1" dirty="0" err="1" smtClean="0"/>
              <a:t>то</a:t>
            </a:r>
            <a:r>
              <a:rPr lang="ru-RU" sz="3600" b="1" i="1" dirty="0" smtClean="0"/>
              <a:t> </a:t>
            </a:r>
            <a:r>
              <a:rPr lang="ru-RU" sz="3600" b="1" i="1" dirty="0" err="1" smtClean="0"/>
              <a:t>соревнова</a:t>
            </a:r>
            <a:r>
              <a:rPr lang="ru-RU" sz="3600" b="1" i="1" dirty="0" err="1" smtClean="0">
                <a:latin typeface="Calibri"/>
                <a:cs typeface="Calibri"/>
              </a:rPr>
              <a:t>́</a:t>
            </a:r>
            <a:r>
              <a:rPr lang="ru-RU" sz="3600" b="1" i="1" dirty="0" err="1" smtClean="0"/>
              <a:t>ние</a:t>
            </a:r>
            <a:r>
              <a:rPr lang="ru-RU" sz="3600" b="1" i="1" dirty="0" smtClean="0"/>
              <a:t>. </a:t>
            </a:r>
            <a:endParaRPr lang="ru-RU" sz="3600" b="1" i="1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23028" y="4212538"/>
            <a:ext cx="8229600" cy="99956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ru-RU" sz="3600" b="1" i="1" dirty="0" err="1" smtClean="0">
                <a:solidFill>
                  <a:prstClr val="black"/>
                </a:solidFill>
              </a:rPr>
              <a:t>Сего́дня</a:t>
            </a:r>
            <a:r>
              <a:rPr lang="ru-RU" sz="3600" b="1" i="1" dirty="0" smtClean="0">
                <a:solidFill>
                  <a:prstClr val="black"/>
                </a:solidFill>
              </a:rPr>
              <a:t> </a:t>
            </a:r>
            <a:r>
              <a:rPr lang="ru-RU" sz="3600" b="1" i="1" dirty="0" err="1" smtClean="0">
                <a:solidFill>
                  <a:prstClr val="black"/>
                </a:solidFill>
              </a:rPr>
              <a:t>соревнова</a:t>
            </a:r>
            <a:r>
              <a:rPr lang="ru-RU" sz="3600" b="1" i="1" dirty="0" err="1" smtClean="0">
                <a:solidFill>
                  <a:prstClr val="black"/>
                </a:solidFill>
                <a:cs typeface="Calibri"/>
              </a:rPr>
              <a:t>́</a:t>
            </a:r>
            <a:r>
              <a:rPr lang="ru-RU" sz="3600" b="1" i="1" dirty="0" err="1" smtClean="0">
                <a:solidFill>
                  <a:prstClr val="black"/>
                </a:solidFill>
              </a:rPr>
              <a:t>ние</a:t>
            </a:r>
            <a:r>
              <a:rPr lang="ru-RU" sz="3600" b="1" i="1" dirty="0" smtClean="0">
                <a:solidFill>
                  <a:prstClr val="black"/>
                </a:solidFill>
              </a:rPr>
              <a:t> по слуховой работе и произношению. </a:t>
            </a:r>
            <a:endParaRPr lang="ru-RU" sz="3600" b="1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884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6" grpId="0" build="p"/>
      <p:bldP spid="6" grpI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89791"/>
          </a:xfrm>
          <a:prstGeom prst="rect">
            <a:avLst/>
          </a:prstGeom>
          <a:noFill/>
        </p:spPr>
      </p:pic>
      <p:sp>
        <p:nvSpPr>
          <p:cNvPr id="22" name="Заголовок 4"/>
          <p:cNvSpPr txBox="1">
            <a:spLocks/>
          </p:cNvSpPr>
          <p:nvPr/>
        </p:nvSpPr>
        <p:spPr>
          <a:xfrm>
            <a:off x="2140856" y="5534628"/>
            <a:ext cx="6336704" cy="88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Запиши</a:t>
            </a:r>
            <a:r>
              <a:rPr lang="ru-RU" sz="3600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отве</a:t>
            </a:r>
            <a:r>
              <a:rPr lang="ru-RU" sz="3600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т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0" y="260648"/>
            <a:ext cx="9144000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prstClr val="black"/>
                </a:solidFill>
              </a:rPr>
              <a:t>4. </a:t>
            </a:r>
            <a:r>
              <a:rPr lang="ru-RU" sz="3600" b="1" dirty="0" err="1">
                <a:solidFill>
                  <a:prstClr val="black"/>
                </a:solidFill>
              </a:rPr>
              <a:t>Прочита</a:t>
            </a:r>
            <a:r>
              <a:rPr lang="ru-RU" sz="3600" b="1" dirty="0" err="1">
                <a:solidFill>
                  <a:prstClr val="black"/>
                </a:solidFill>
                <a:cs typeface="Calibri"/>
              </a:rPr>
              <a:t>́</a:t>
            </a:r>
            <a:r>
              <a:rPr lang="ru-RU" sz="3600" b="1" dirty="0" err="1">
                <a:solidFill>
                  <a:prstClr val="black"/>
                </a:solidFill>
              </a:rPr>
              <a:t>йте</a:t>
            </a:r>
            <a:r>
              <a:rPr lang="ru-RU" sz="3600" b="1" dirty="0">
                <a:solidFill>
                  <a:prstClr val="black"/>
                </a:solidFill>
              </a:rPr>
              <a:t> </a:t>
            </a:r>
            <a:r>
              <a:rPr lang="ru-RU" sz="3600" b="1" dirty="0" err="1">
                <a:solidFill>
                  <a:prstClr val="black"/>
                </a:solidFill>
              </a:rPr>
              <a:t>сло</a:t>
            </a:r>
            <a:r>
              <a:rPr lang="ru-RU" sz="3600" b="1" dirty="0" err="1">
                <a:solidFill>
                  <a:prstClr val="black"/>
                </a:solidFill>
                <a:cs typeface="Calibri"/>
              </a:rPr>
              <a:t>́</a:t>
            </a:r>
            <a:r>
              <a:rPr lang="ru-RU" sz="3600" b="1" dirty="0" err="1">
                <a:solidFill>
                  <a:prstClr val="black"/>
                </a:solidFill>
              </a:rPr>
              <a:t>во</a:t>
            </a:r>
            <a:r>
              <a:rPr lang="ru-RU" sz="3600" b="1" dirty="0">
                <a:solidFill>
                  <a:prstClr val="black"/>
                </a:solidFill>
              </a:rPr>
              <a:t>. </a:t>
            </a:r>
            <a:br>
              <a:rPr lang="ru-RU" sz="3600" b="1" dirty="0">
                <a:solidFill>
                  <a:prstClr val="black"/>
                </a:solidFill>
              </a:rPr>
            </a:br>
            <a:r>
              <a:rPr lang="ru-RU" sz="3600" b="1" dirty="0" err="1" smtClean="0">
                <a:solidFill>
                  <a:prstClr val="black"/>
                </a:solidFill>
              </a:rPr>
              <a:t>Назови</a:t>
            </a:r>
            <a:r>
              <a:rPr lang="ru-RU" sz="3600" b="1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те</a:t>
            </a:r>
            <a:r>
              <a:rPr lang="ru-RU" sz="3600" b="1" dirty="0" smtClean="0">
                <a:solidFill>
                  <a:prstClr val="black"/>
                </a:solidFill>
              </a:rPr>
              <a:t> четвёртый звук в </a:t>
            </a:r>
            <a:r>
              <a:rPr lang="ru-RU" sz="3600" b="1" dirty="0" err="1" smtClean="0">
                <a:solidFill>
                  <a:prstClr val="black"/>
                </a:solidFill>
              </a:rPr>
              <a:t>сло</a:t>
            </a:r>
            <a:r>
              <a:rPr lang="ru-RU" sz="3600" b="1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ве</a:t>
            </a:r>
            <a:r>
              <a:rPr lang="ru-RU" sz="3600" b="1" dirty="0" smtClean="0">
                <a:solidFill>
                  <a:prstClr val="black"/>
                </a:solidFill>
              </a:rPr>
              <a:t>. </a:t>
            </a:r>
            <a:endParaRPr lang="ru-RU" sz="3600" b="1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14938" y="2201729"/>
            <a:ext cx="3714124" cy="92869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prstClr val="black"/>
                </a:solidFill>
              </a:rPr>
              <a:t>С А М О Л Ё Т</a:t>
            </a:r>
            <a:endParaRPr lang="ru-RU" sz="4400" b="1" dirty="0">
              <a:solidFill>
                <a:prstClr val="black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363" y="3525856"/>
            <a:ext cx="4744966" cy="1777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17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91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16" y="116632"/>
            <a:ext cx="9144000" cy="18002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5.   </a:t>
            </a:r>
            <a:r>
              <a:rPr lang="ru-RU" sz="3600" b="1" dirty="0" err="1" smtClean="0"/>
              <a:t>Прочита</a:t>
            </a:r>
            <a:r>
              <a:rPr lang="ru-RU" sz="3600" b="1" dirty="0" err="1" smtClean="0">
                <a:latin typeface="Calibri"/>
                <a:cs typeface="Calibri"/>
              </a:rPr>
              <a:t>́</a:t>
            </a:r>
            <a:r>
              <a:rPr lang="ru-RU" sz="3600" b="1" dirty="0" err="1" smtClean="0"/>
              <a:t>йте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сло</a:t>
            </a:r>
            <a:r>
              <a:rPr lang="ru-RU" sz="3600" b="1" dirty="0" err="1" smtClean="0">
                <a:latin typeface="Calibri"/>
                <a:cs typeface="Calibri"/>
              </a:rPr>
              <a:t>́</a:t>
            </a:r>
            <a:r>
              <a:rPr lang="ru-RU" sz="3600" b="1" dirty="0" err="1" smtClean="0"/>
              <a:t>во</a:t>
            </a:r>
            <a:r>
              <a:rPr lang="ru-RU" sz="3600" b="1" dirty="0" smtClean="0"/>
              <a:t>. </a:t>
            </a:r>
            <a:br>
              <a:rPr lang="ru-RU" sz="3600" b="1" dirty="0" smtClean="0"/>
            </a:br>
            <a:r>
              <a:rPr lang="ru-RU" sz="3600" b="1" dirty="0" err="1" smtClean="0"/>
              <a:t>Поду</a:t>
            </a:r>
            <a:r>
              <a:rPr lang="ru-RU" sz="3600" b="1" dirty="0" err="1" smtClean="0">
                <a:latin typeface="Calibri"/>
                <a:cs typeface="Calibri"/>
              </a:rPr>
              <a:t>́</a:t>
            </a:r>
            <a:r>
              <a:rPr lang="ru-RU" sz="3600" b="1" dirty="0" err="1" smtClean="0"/>
              <a:t>майте</a:t>
            </a:r>
            <a:r>
              <a:rPr lang="ru-RU" sz="3600" b="1" dirty="0" smtClean="0"/>
              <a:t> и </a:t>
            </a:r>
            <a:r>
              <a:rPr lang="ru-RU" sz="3600" b="1" dirty="0" err="1" smtClean="0"/>
              <a:t>вы</a:t>
            </a:r>
            <a:r>
              <a:rPr lang="ru-RU" sz="3600" b="1" dirty="0" err="1" smtClean="0">
                <a:latin typeface="Calibri"/>
                <a:cs typeface="Calibri"/>
              </a:rPr>
              <a:t>́</a:t>
            </a:r>
            <a:r>
              <a:rPr lang="ru-RU" sz="3600" b="1" dirty="0" err="1" smtClean="0"/>
              <a:t>делите</a:t>
            </a:r>
            <a:r>
              <a:rPr lang="ru-RU" sz="3600" b="1" dirty="0" smtClean="0"/>
              <a:t> </a:t>
            </a:r>
            <a:r>
              <a:rPr lang="ru-RU" sz="3600" b="1" dirty="0"/>
              <a:t>в </a:t>
            </a:r>
            <a:r>
              <a:rPr lang="ru-RU" sz="3600" b="1" dirty="0" err="1" smtClean="0"/>
              <a:t>сло</a:t>
            </a:r>
            <a:r>
              <a:rPr lang="ru-RU" sz="3600" b="1" dirty="0" err="1" smtClean="0">
                <a:latin typeface="Calibri"/>
                <a:cs typeface="Calibri"/>
              </a:rPr>
              <a:t>́</a:t>
            </a:r>
            <a:r>
              <a:rPr lang="ru-RU" sz="3600" b="1" dirty="0" err="1" smtClean="0"/>
              <a:t>ве</a:t>
            </a:r>
            <a:r>
              <a:rPr lang="ru-RU" sz="3600" b="1" dirty="0" smtClean="0"/>
              <a:t> </a:t>
            </a:r>
            <a:br>
              <a:rPr lang="ru-RU" sz="3600" b="1" dirty="0" smtClean="0"/>
            </a:br>
            <a:r>
              <a:rPr lang="ru-RU" sz="3600" b="1" dirty="0" err="1" smtClean="0"/>
              <a:t>гла</a:t>
            </a:r>
            <a:r>
              <a:rPr lang="ru-RU" sz="3600" b="1" dirty="0" err="1" smtClean="0">
                <a:latin typeface="Calibri"/>
                <a:cs typeface="Calibri"/>
              </a:rPr>
              <a:t>́</a:t>
            </a:r>
            <a:r>
              <a:rPr lang="ru-RU" sz="3600" b="1" dirty="0" err="1" smtClean="0"/>
              <a:t>сные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зву</a:t>
            </a:r>
            <a:r>
              <a:rPr lang="ru-RU" sz="3600" b="1" dirty="0" err="1" smtClean="0">
                <a:latin typeface="Calibri"/>
                <a:cs typeface="Calibri"/>
              </a:rPr>
              <a:t>́</a:t>
            </a:r>
            <a:r>
              <a:rPr lang="ru-RU" sz="3600" b="1" dirty="0" err="1" smtClean="0"/>
              <a:t>ки</a:t>
            </a:r>
            <a:r>
              <a:rPr lang="ru-RU" sz="3600" b="1" dirty="0"/>
              <a:t>. </a:t>
            </a:r>
          </a:p>
        </p:txBody>
      </p:sp>
      <p:sp>
        <p:nvSpPr>
          <p:cNvPr id="22" name="Заголовок 4"/>
          <p:cNvSpPr txBox="1">
            <a:spLocks/>
          </p:cNvSpPr>
          <p:nvPr/>
        </p:nvSpPr>
        <p:spPr>
          <a:xfrm>
            <a:off x="2195736" y="5733256"/>
            <a:ext cx="6336704" cy="88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Обведи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ну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жные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бу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квы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477" y="3413104"/>
            <a:ext cx="2759045" cy="2228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187624" y="2276872"/>
            <a:ext cx="6984776" cy="92869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С А Н К Т - П Е Т Е Р Б У Р Г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427589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21628"/>
            <a:ext cx="7901014" cy="1570186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6. </a:t>
            </a:r>
            <a:r>
              <a:rPr lang="ru-RU" sz="3600" b="1" dirty="0" err="1" smtClean="0"/>
              <a:t>Прочита́йте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сло́ва</a:t>
            </a:r>
            <a:r>
              <a:rPr lang="ru-RU" sz="3600" b="1" dirty="0" smtClean="0"/>
              <a:t>.</a:t>
            </a:r>
            <a:br>
              <a:rPr lang="ru-RU" sz="3600" b="1" dirty="0" smtClean="0"/>
            </a:br>
            <a:r>
              <a:rPr lang="ru-RU" sz="3600" b="1" dirty="0" err="1" smtClean="0"/>
              <a:t>Подбери́те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сло́во</a:t>
            </a:r>
            <a:r>
              <a:rPr lang="ru-RU" sz="3600" b="1" dirty="0" smtClean="0"/>
              <a:t> к </a:t>
            </a:r>
            <a:r>
              <a:rPr lang="ru-RU" sz="3600" b="1" dirty="0" err="1" smtClean="0"/>
              <a:t>схе́ме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ри́тма</a:t>
            </a:r>
            <a:r>
              <a:rPr lang="ru-RU" sz="3600" b="1" dirty="0" smtClean="0"/>
              <a:t>.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654176" y="1916832"/>
            <a:ext cx="5328592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prstClr val="black"/>
                </a:solidFill>
              </a:rPr>
              <a:t>Выберите вариант ответа.</a:t>
            </a:r>
          </a:p>
          <a:p>
            <a:pPr marL="87313" indent="268288">
              <a:lnSpc>
                <a:spcPct val="150000"/>
              </a:lnSpc>
              <a:buFont typeface="+mj-lt"/>
              <a:buAutoNum type="arabicParenR"/>
            </a:pPr>
            <a:r>
              <a:rPr lang="ru-RU" sz="3600" dirty="0" smtClean="0">
                <a:solidFill>
                  <a:prstClr val="black"/>
                </a:solidFill>
              </a:rPr>
              <a:t>   </a:t>
            </a:r>
            <a:r>
              <a:rPr lang="ru-RU" sz="3600" dirty="0" err="1" smtClean="0">
                <a:solidFill>
                  <a:prstClr val="black"/>
                </a:solidFill>
              </a:rPr>
              <a:t>заря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дка</a:t>
            </a:r>
            <a:endParaRPr lang="ru-RU" sz="3600" dirty="0" smtClean="0">
              <a:solidFill>
                <a:prstClr val="black"/>
              </a:solidFill>
            </a:endParaRPr>
          </a:p>
          <a:p>
            <a:pPr marL="87313" indent="268288">
              <a:lnSpc>
                <a:spcPct val="150000"/>
              </a:lnSpc>
              <a:buFont typeface="+mj-lt"/>
              <a:buAutoNum type="arabicParenR"/>
            </a:pPr>
            <a:r>
              <a:rPr lang="ru-RU" sz="3600" dirty="0" smtClean="0">
                <a:solidFill>
                  <a:prstClr val="black"/>
                </a:solidFill>
              </a:rPr>
              <a:t>   </a:t>
            </a:r>
            <a:r>
              <a:rPr lang="ru-RU" sz="3600" dirty="0" err="1">
                <a:solidFill>
                  <a:prstClr val="black"/>
                </a:solidFill>
              </a:rPr>
              <a:t>компью</a:t>
            </a:r>
            <a:r>
              <a:rPr lang="ru-RU" sz="3600" dirty="0" err="1">
                <a:solidFill>
                  <a:prstClr val="black"/>
                </a:solidFill>
                <a:cs typeface="Calibri"/>
              </a:rPr>
              <a:t>́</a:t>
            </a:r>
            <a:r>
              <a:rPr lang="ru-RU" sz="3600" dirty="0" err="1">
                <a:solidFill>
                  <a:prstClr val="black"/>
                </a:solidFill>
              </a:rPr>
              <a:t>тер</a:t>
            </a:r>
            <a:endParaRPr lang="ru-RU" sz="3600" dirty="0">
              <a:solidFill>
                <a:prstClr val="black"/>
              </a:solidFill>
            </a:endParaRPr>
          </a:p>
          <a:p>
            <a:pPr marL="87313" indent="268288">
              <a:lnSpc>
                <a:spcPct val="150000"/>
              </a:lnSpc>
              <a:buFont typeface="+mj-lt"/>
              <a:buAutoNum type="arabicParenR"/>
            </a:pPr>
            <a:r>
              <a:rPr lang="ru-RU" sz="3600" dirty="0" smtClean="0">
                <a:solidFill>
                  <a:prstClr val="black"/>
                </a:solidFill>
              </a:rPr>
              <a:t>   </a:t>
            </a:r>
            <a:r>
              <a:rPr lang="ru-RU" sz="3600" dirty="0" err="1" smtClean="0">
                <a:solidFill>
                  <a:prstClr val="black"/>
                </a:solidFill>
              </a:rPr>
              <a:t>каранда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ш</a:t>
            </a:r>
            <a:endParaRPr lang="ru-RU" sz="3600" dirty="0" smtClean="0">
              <a:solidFill>
                <a:prstClr val="black"/>
              </a:solidFill>
            </a:endParaRPr>
          </a:p>
          <a:p>
            <a:pPr marL="87313" indent="268288">
              <a:lnSpc>
                <a:spcPct val="150000"/>
              </a:lnSpc>
              <a:buFont typeface="+mj-lt"/>
              <a:buAutoNum type="arabicParenR"/>
            </a:pPr>
            <a:r>
              <a:rPr lang="ru-RU" sz="3600" dirty="0">
                <a:solidFill>
                  <a:prstClr val="black"/>
                </a:solidFill>
              </a:rPr>
              <a:t> </a:t>
            </a:r>
            <a:r>
              <a:rPr lang="ru-RU" sz="3600" dirty="0" smtClean="0">
                <a:solidFill>
                  <a:prstClr val="black"/>
                </a:solidFill>
              </a:rPr>
              <a:t>  </a:t>
            </a:r>
            <a:r>
              <a:rPr lang="ru-RU" sz="3600" dirty="0" err="1" smtClean="0">
                <a:solidFill>
                  <a:prstClr val="black"/>
                </a:solidFill>
              </a:rPr>
              <a:t>пя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тница</a:t>
            </a:r>
            <a:endParaRPr lang="ru-RU" sz="3600" dirty="0" smtClean="0">
              <a:solidFill>
                <a:prstClr val="black"/>
              </a:solidFill>
            </a:endParaRPr>
          </a:p>
        </p:txBody>
      </p:sp>
      <p:sp>
        <p:nvSpPr>
          <p:cNvPr id="26" name="Заголовок 4"/>
          <p:cNvSpPr txBox="1">
            <a:spLocks/>
          </p:cNvSpPr>
          <p:nvPr/>
        </p:nvSpPr>
        <p:spPr>
          <a:xfrm>
            <a:off x="1691680" y="6021288"/>
            <a:ext cx="7056784" cy="8218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Написа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ть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но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мер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отве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та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754160" y="1803101"/>
            <a:ext cx="2730448" cy="1089114"/>
            <a:chOff x="754160" y="1803101"/>
            <a:chExt cx="2730448" cy="1089114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912" r="36559"/>
            <a:stretch/>
          </p:blipFill>
          <p:spPr bwMode="auto">
            <a:xfrm>
              <a:off x="2587460" y="1803101"/>
              <a:ext cx="897148" cy="1089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64" r="65885"/>
            <a:stretch/>
          </p:blipFill>
          <p:spPr bwMode="auto">
            <a:xfrm>
              <a:off x="754160" y="1803101"/>
              <a:ext cx="923026" cy="1089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64" r="65885"/>
            <a:stretch/>
          </p:blipFill>
          <p:spPr bwMode="auto">
            <a:xfrm>
              <a:off x="1664434" y="1803101"/>
              <a:ext cx="923026" cy="1089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5501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376" y="0"/>
            <a:ext cx="9144000" cy="6889791"/>
          </a:xfrm>
          <a:prstGeom prst="rect">
            <a:avLst/>
          </a:prstGeom>
          <a:noFill/>
        </p:spPr>
      </p:pic>
      <p:sp>
        <p:nvSpPr>
          <p:cNvPr id="22" name="Заголовок 4"/>
          <p:cNvSpPr txBox="1">
            <a:spLocks/>
          </p:cNvSpPr>
          <p:nvPr/>
        </p:nvSpPr>
        <p:spPr>
          <a:xfrm>
            <a:off x="2123728" y="5960753"/>
            <a:ext cx="6336704" cy="88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Обведи</a:t>
            </a:r>
            <a:r>
              <a:rPr lang="ru-RU" sz="3600" dirty="0" err="1" smtClean="0">
                <a:solidFill>
                  <a:prstClr val="black"/>
                </a:solidFill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ну</a:t>
            </a:r>
            <a:r>
              <a:rPr lang="ru-RU" sz="3600" dirty="0" err="1" smtClean="0">
                <a:solidFill>
                  <a:prstClr val="black"/>
                </a:solidFill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жные</a:t>
            </a:r>
            <a:r>
              <a:rPr lang="ru-RU" sz="3600" dirty="0" smtClean="0">
                <a:solidFill>
                  <a:prstClr val="black"/>
                </a:solidFill>
              </a:rPr>
              <a:t> слова</a:t>
            </a:r>
            <a:r>
              <a:rPr lang="ru-RU" sz="3600" dirty="0" smtClean="0">
                <a:solidFill>
                  <a:prstClr val="black"/>
                </a:solidFill>
                <a:latin typeface="Calibri" panose="020F0502020204030204" pitchFamily="34" charset="0"/>
              </a:rPr>
              <a:t>́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0" y="260648"/>
            <a:ext cx="9144000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prstClr val="black"/>
                </a:solidFill>
              </a:rPr>
              <a:t>7. </a:t>
            </a:r>
            <a:r>
              <a:rPr lang="ru-RU" sz="3600" b="1" dirty="0" err="1"/>
              <a:t>Прочита</a:t>
            </a:r>
            <a:r>
              <a:rPr lang="ru-RU" sz="3600" b="1" dirty="0" err="1">
                <a:cs typeface="Calibri"/>
              </a:rPr>
              <a:t>́</a:t>
            </a:r>
            <a:r>
              <a:rPr lang="ru-RU" sz="3600" b="1" dirty="0" err="1"/>
              <a:t>йте</a:t>
            </a:r>
            <a:r>
              <a:rPr lang="ru-RU" sz="3600" b="1" dirty="0"/>
              <a:t> </a:t>
            </a:r>
            <a:r>
              <a:rPr lang="ru-RU" sz="3600" b="1" dirty="0" smtClean="0"/>
              <a:t>слова</a:t>
            </a:r>
            <a:r>
              <a:rPr lang="ru-RU" sz="3600" b="1" dirty="0" smtClean="0">
                <a:latin typeface="Calibri" panose="020F0502020204030204" pitchFamily="34" charset="0"/>
              </a:rPr>
              <a:t>́</a:t>
            </a:r>
            <a:r>
              <a:rPr lang="ru-RU" sz="3600" b="1" dirty="0" smtClean="0"/>
              <a:t>. 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 err="1" smtClean="0"/>
              <a:t>Вы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берите</a:t>
            </a:r>
            <a:r>
              <a:rPr lang="ru-RU" sz="3600" b="1" dirty="0" smtClean="0"/>
              <a:t> слова</a:t>
            </a:r>
            <a:r>
              <a:rPr lang="ru-RU" sz="3600" b="1" dirty="0" smtClean="0">
                <a:latin typeface="Calibri" panose="020F0502020204030204" pitchFamily="34" charset="0"/>
              </a:rPr>
              <a:t>́</a:t>
            </a:r>
            <a:r>
              <a:rPr lang="ru-RU" sz="3600" b="1" dirty="0" smtClean="0"/>
              <a:t>, в </a:t>
            </a:r>
            <a:r>
              <a:rPr lang="ru-RU" sz="3600" b="1" dirty="0" err="1" smtClean="0"/>
              <a:t>кото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рых</a:t>
            </a:r>
            <a:r>
              <a:rPr lang="ru-RU" sz="3600" b="1" dirty="0" smtClean="0"/>
              <a:t> 2 </a:t>
            </a:r>
            <a:r>
              <a:rPr lang="ru-RU" sz="3600" b="1" dirty="0" err="1" smtClean="0"/>
              <a:t>гла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сных</a:t>
            </a:r>
            <a:r>
              <a:rPr lang="ru-RU" sz="3600" b="1" dirty="0" smtClean="0"/>
              <a:t>             и 3 </a:t>
            </a:r>
            <a:r>
              <a:rPr lang="ru-RU" sz="3600" b="1" dirty="0" err="1" smtClean="0"/>
              <a:t>согла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сных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зву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ка</a:t>
            </a:r>
            <a:r>
              <a:rPr lang="ru-RU" sz="3600" b="1" dirty="0" smtClean="0">
                <a:solidFill>
                  <a:prstClr val="black"/>
                </a:solidFill>
              </a:rPr>
              <a:t>. </a:t>
            </a:r>
            <a:endParaRPr lang="ru-RU" sz="3600" b="1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12440" y="2277000"/>
            <a:ext cx="3312368" cy="5954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prstClr val="black"/>
                </a:solidFill>
              </a:rPr>
              <a:t>О Б Л А Ч Н О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12440" y="4461449"/>
            <a:ext cx="3312368" cy="5954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prstClr val="black"/>
                </a:solidFill>
              </a:rPr>
              <a:t>А П Р Е Л Ь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2440" y="5184149"/>
            <a:ext cx="3312368" cy="5954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prstClr val="black"/>
                </a:solidFill>
              </a:rPr>
              <a:t>Г Р О З А 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12440" y="3016049"/>
            <a:ext cx="3312368" cy="5954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prstClr val="black"/>
                </a:solidFill>
              </a:rPr>
              <a:t>С О Л Н Ц Е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12440" y="3738749"/>
            <a:ext cx="3312368" cy="5954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prstClr val="black"/>
                </a:solidFill>
              </a:rPr>
              <a:t>О Т </a:t>
            </a:r>
            <a:r>
              <a:rPr lang="ru-RU" sz="3200" b="1" dirty="0" err="1" smtClean="0">
                <a:solidFill>
                  <a:prstClr val="black"/>
                </a:solidFill>
              </a:rPr>
              <a:t>Т</a:t>
            </a:r>
            <a:r>
              <a:rPr lang="ru-RU" sz="3200" b="1" dirty="0" smtClean="0">
                <a:solidFill>
                  <a:prstClr val="black"/>
                </a:solidFill>
              </a:rPr>
              <a:t> Е П Е Л Ь</a:t>
            </a:r>
            <a:endParaRPr lang="ru-RU" sz="3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07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21628"/>
            <a:ext cx="7901014" cy="1570186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8. </a:t>
            </a:r>
            <a:r>
              <a:rPr lang="ru-RU" sz="3600" b="1" dirty="0" err="1" smtClean="0"/>
              <a:t>Прочита́йте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сло́ва</a:t>
            </a:r>
            <a:r>
              <a:rPr lang="ru-RU" sz="3600" b="1" dirty="0" smtClean="0"/>
              <a:t>.</a:t>
            </a:r>
            <a:br>
              <a:rPr lang="ru-RU" sz="3600" b="1" dirty="0" smtClean="0"/>
            </a:br>
            <a:r>
              <a:rPr lang="ru-RU" sz="3600" b="1" dirty="0" err="1" smtClean="0"/>
              <a:t>Вы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берите</a:t>
            </a:r>
            <a:r>
              <a:rPr lang="ru-RU" sz="3600" b="1" dirty="0" smtClean="0"/>
              <a:t> слова</a:t>
            </a:r>
            <a:r>
              <a:rPr lang="ru-RU" sz="3600" b="1" dirty="0" smtClean="0">
                <a:latin typeface="Calibri" panose="020F0502020204030204" pitchFamily="34" charset="0"/>
              </a:rPr>
              <a:t>́</a:t>
            </a:r>
            <a:r>
              <a:rPr lang="ru-RU" sz="3600" b="1" dirty="0" smtClean="0"/>
              <a:t>, в </a:t>
            </a:r>
            <a:r>
              <a:rPr lang="ru-RU" sz="3600" b="1" dirty="0" err="1" smtClean="0"/>
              <a:t>кото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рых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непра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вильно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поста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влено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ударе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ние</a:t>
            </a:r>
            <a:r>
              <a:rPr lang="ru-RU" sz="3600" b="1" dirty="0" smtClean="0"/>
              <a:t>.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267744" y="2060848"/>
            <a:ext cx="53285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7313">
              <a:lnSpc>
                <a:spcPct val="150000"/>
              </a:lnSpc>
            </a:pPr>
            <a:r>
              <a:rPr lang="ru-RU" sz="3200" dirty="0" smtClean="0">
                <a:solidFill>
                  <a:prstClr val="black"/>
                </a:solidFill>
              </a:rPr>
              <a:t>1)   </a:t>
            </a:r>
            <a:r>
              <a:rPr lang="ru-RU" sz="3600" dirty="0" err="1" smtClean="0">
                <a:solidFill>
                  <a:prstClr val="black"/>
                </a:solidFill>
              </a:rPr>
              <a:t>учи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тельница</a:t>
            </a:r>
            <a:endParaRPr lang="ru-RU" sz="3600" dirty="0" smtClean="0">
              <a:solidFill>
                <a:prstClr val="black"/>
              </a:solidFill>
            </a:endParaRPr>
          </a:p>
          <a:p>
            <a:pPr marL="87313">
              <a:lnSpc>
                <a:spcPct val="150000"/>
              </a:lnSpc>
            </a:pPr>
            <a:r>
              <a:rPr lang="ru-RU" sz="3600" dirty="0" smtClean="0">
                <a:solidFill>
                  <a:prstClr val="black"/>
                </a:solidFill>
              </a:rPr>
              <a:t>2)   </a:t>
            </a:r>
            <a:r>
              <a:rPr lang="ru-RU" sz="3600" dirty="0" err="1" smtClean="0">
                <a:solidFill>
                  <a:prstClr val="black"/>
                </a:solidFill>
              </a:rPr>
              <a:t>ро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дители</a:t>
            </a:r>
            <a:endParaRPr lang="ru-RU" sz="3600" dirty="0" smtClean="0">
              <a:solidFill>
                <a:prstClr val="black"/>
              </a:solidFill>
            </a:endParaRPr>
          </a:p>
          <a:p>
            <a:pPr marL="87313">
              <a:lnSpc>
                <a:spcPct val="150000"/>
              </a:lnSpc>
            </a:pPr>
            <a:r>
              <a:rPr lang="ru-RU" sz="3600" dirty="0" smtClean="0">
                <a:solidFill>
                  <a:prstClr val="black"/>
                </a:solidFill>
              </a:rPr>
              <a:t>3)   перемена</a:t>
            </a:r>
            <a:r>
              <a:rPr lang="ru-RU" sz="3600" dirty="0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endParaRPr lang="ru-RU" sz="3600" dirty="0" smtClean="0">
              <a:solidFill>
                <a:prstClr val="black"/>
              </a:solidFill>
            </a:endParaRPr>
          </a:p>
          <a:p>
            <a:pPr marL="830263" indent="-742950">
              <a:lnSpc>
                <a:spcPct val="150000"/>
              </a:lnSpc>
              <a:buAutoNum type="arabicParenR" startAt="4"/>
            </a:pPr>
            <a:r>
              <a:rPr lang="ru-RU" sz="3600" dirty="0" err="1" smtClean="0">
                <a:solidFill>
                  <a:prstClr val="black"/>
                </a:solidFill>
              </a:rPr>
              <a:t>зага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дка</a:t>
            </a:r>
            <a:endParaRPr lang="ru-RU" sz="3600" dirty="0" smtClean="0">
              <a:solidFill>
                <a:prstClr val="black"/>
              </a:solidFill>
            </a:endParaRPr>
          </a:p>
        </p:txBody>
      </p:sp>
      <p:sp>
        <p:nvSpPr>
          <p:cNvPr id="26" name="Заголовок 4"/>
          <p:cNvSpPr txBox="1">
            <a:spLocks/>
          </p:cNvSpPr>
          <p:nvPr/>
        </p:nvSpPr>
        <p:spPr>
          <a:xfrm>
            <a:off x="2267744" y="6044626"/>
            <a:ext cx="6388846" cy="8218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Напиши</a:t>
            </a:r>
            <a:r>
              <a:rPr lang="ru-RU" sz="3600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но</a:t>
            </a:r>
            <a:r>
              <a:rPr lang="ru-RU" sz="3600" dirty="0" err="1" smtClean="0">
                <a:solidFill>
                  <a:prstClr val="black"/>
                </a:solidFill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мера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отве</a:t>
            </a:r>
            <a:r>
              <a:rPr lang="ru-RU" sz="3600" dirty="0" err="1" smtClean="0">
                <a:solidFill>
                  <a:prstClr val="black"/>
                </a:solidFill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тов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24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368" y="-17298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01898"/>
            <a:ext cx="9144000" cy="18002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9. </a:t>
            </a:r>
            <a:r>
              <a:rPr lang="ru-RU" sz="3600" b="1" dirty="0" err="1" smtClean="0"/>
              <a:t>Прочита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йте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пра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вило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орфоэ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пии</a:t>
            </a:r>
            <a:r>
              <a:rPr lang="ru-RU" sz="3600" b="1" dirty="0" smtClean="0"/>
              <a:t>.</a:t>
            </a:r>
            <a:br>
              <a:rPr lang="ru-RU" sz="3600" b="1" dirty="0" smtClean="0"/>
            </a:br>
            <a:r>
              <a:rPr lang="ru-RU" sz="3600" b="1" dirty="0" smtClean="0"/>
              <a:t>Подбери</a:t>
            </a:r>
            <a:r>
              <a:rPr lang="ru-RU" sz="3600" b="1" dirty="0" smtClean="0">
                <a:latin typeface="Calibri" panose="020F0502020204030204" pitchFamily="34" charset="0"/>
              </a:rPr>
              <a:t>́</a:t>
            </a:r>
            <a:r>
              <a:rPr lang="ru-RU" sz="3600" b="1" dirty="0" smtClean="0"/>
              <a:t>те </a:t>
            </a:r>
            <a:r>
              <a:rPr lang="ru-RU" sz="3600" b="1" dirty="0" err="1" smtClean="0"/>
              <a:t>карти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нку</a:t>
            </a:r>
            <a:r>
              <a:rPr lang="ru-RU" sz="3600" b="1" dirty="0" smtClean="0"/>
              <a:t> к </a:t>
            </a:r>
            <a:r>
              <a:rPr lang="ru-RU" sz="3600" b="1" dirty="0" err="1" smtClean="0"/>
              <a:t>пра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вилу</a:t>
            </a:r>
            <a:r>
              <a:rPr lang="ru-RU" sz="3600" b="1" dirty="0"/>
              <a:t>.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Обведи</a:t>
            </a:r>
            <a:r>
              <a:rPr lang="ru-RU" sz="3600" b="1" dirty="0" smtClean="0">
                <a:latin typeface="Calibri" panose="020F0502020204030204" pitchFamily="34" charset="0"/>
              </a:rPr>
              <a:t>́</a:t>
            </a:r>
            <a:r>
              <a:rPr lang="ru-RU" sz="3600" b="1" dirty="0" smtClean="0"/>
              <a:t>те </a:t>
            </a:r>
            <a:r>
              <a:rPr lang="ru-RU" sz="3600" b="1" dirty="0" err="1" smtClean="0"/>
              <a:t>пра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вильный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вариа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нт</a:t>
            </a:r>
            <a:r>
              <a:rPr lang="ru-RU" sz="3600" b="1" dirty="0" smtClean="0"/>
              <a:t>.  </a:t>
            </a:r>
            <a:endParaRPr lang="ru-RU" sz="3600" b="1" dirty="0"/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1729827" y="5269460"/>
            <a:ext cx="7056784" cy="88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На́до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вы́брать</a:t>
            </a:r>
            <a:r>
              <a:rPr lang="ru-RU" sz="3600" dirty="0" smtClean="0">
                <a:solidFill>
                  <a:prstClr val="black"/>
                </a:solidFill>
              </a:rPr>
              <a:t> 1 </a:t>
            </a:r>
            <a:r>
              <a:rPr lang="ru-RU" sz="3600" dirty="0" err="1" smtClean="0">
                <a:solidFill>
                  <a:prstClr val="black"/>
                </a:solidFill>
              </a:rPr>
              <a:t>вариа́нт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076" y="2195752"/>
            <a:ext cx="7704856" cy="107721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FF0000"/>
                </a:solidFill>
              </a:rPr>
              <a:t>Зво</a:t>
            </a:r>
            <a:r>
              <a:rPr lang="ru-RU" sz="3200" b="1" dirty="0" err="1" smtClean="0">
                <a:solidFill>
                  <a:srgbClr val="FF0000"/>
                </a:solidFill>
                <a:latin typeface="Calibri"/>
                <a:cs typeface="Calibri"/>
              </a:rPr>
              <a:t>́</a:t>
            </a:r>
            <a:r>
              <a:rPr lang="ru-RU" sz="3200" b="1" dirty="0" err="1" smtClean="0">
                <a:solidFill>
                  <a:srgbClr val="FF0000"/>
                </a:solidFill>
              </a:rPr>
              <a:t>нкие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согла</a:t>
            </a:r>
            <a:r>
              <a:rPr lang="ru-RU" sz="3200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́</a:t>
            </a:r>
            <a:r>
              <a:rPr lang="ru-RU" sz="3200" b="1" dirty="0" err="1" smtClean="0">
                <a:solidFill>
                  <a:srgbClr val="FF0000"/>
                </a:solidFill>
              </a:rPr>
              <a:t>сные</a:t>
            </a:r>
            <a:r>
              <a:rPr lang="ru-RU" sz="3200" b="1" dirty="0" smtClean="0">
                <a:solidFill>
                  <a:srgbClr val="FF0000"/>
                </a:solidFill>
              </a:rPr>
              <a:t> на конце</a:t>
            </a:r>
            <a:r>
              <a:rPr lang="ru-RU" sz="3200" b="1" dirty="0" smtClean="0">
                <a:solidFill>
                  <a:srgbClr val="FF0000"/>
                </a:solidFill>
                <a:latin typeface="Calibri"/>
                <a:cs typeface="Calibri"/>
              </a:rPr>
              <a:t>́</a:t>
            </a:r>
            <a:r>
              <a:rPr lang="ru-RU" sz="3200" b="1" dirty="0" smtClean="0">
                <a:solidFill>
                  <a:srgbClr val="FF0000"/>
                </a:solidFill>
              </a:rPr>
              <a:t> слов </a:t>
            </a:r>
            <a:r>
              <a:rPr lang="ru-RU" sz="3200" b="1" dirty="0" err="1" smtClean="0">
                <a:solidFill>
                  <a:srgbClr val="FF0000"/>
                </a:solidFill>
              </a:rPr>
              <a:t>на</a:t>
            </a:r>
            <a:r>
              <a:rPr lang="ru-RU" sz="3200" b="1" dirty="0" err="1" smtClean="0">
                <a:solidFill>
                  <a:srgbClr val="FF0000"/>
                </a:solidFill>
                <a:latin typeface="Calibri"/>
                <a:cs typeface="Calibri"/>
              </a:rPr>
              <a:t>́</a:t>
            </a:r>
            <a:r>
              <a:rPr lang="ru-RU" sz="3200" b="1" dirty="0" err="1" smtClean="0">
                <a:solidFill>
                  <a:srgbClr val="FF0000"/>
                </a:solidFill>
              </a:rPr>
              <a:t>до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произноси</a:t>
            </a:r>
            <a:r>
              <a:rPr lang="ru-RU" sz="3200" b="1" dirty="0" err="1" smtClean="0">
                <a:solidFill>
                  <a:srgbClr val="FF0000"/>
                </a:solidFill>
                <a:latin typeface="Calibri"/>
                <a:cs typeface="Calibri"/>
              </a:rPr>
              <a:t>́</a:t>
            </a:r>
            <a:r>
              <a:rPr lang="ru-RU" sz="3200" b="1" dirty="0" err="1" smtClean="0">
                <a:solidFill>
                  <a:srgbClr val="FF0000"/>
                </a:solidFill>
              </a:rPr>
              <a:t>ть</a:t>
            </a:r>
            <a:r>
              <a:rPr lang="ru-RU" sz="3200" b="1" dirty="0" smtClean="0">
                <a:solidFill>
                  <a:srgbClr val="FF0000"/>
                </a:solidFill>
              </a:rPr>
              <a:t> как </a:t>
            </a:r>
            <a:r>
              <a:rPr lang="ru-RU" sz="3200" b="1" dirty="0" err="1" smtClean="0">
                <a:solidFill>
                  <a:srgbClr val="FF0000"/>
                </a:solidFill>
              </a:rPr>
              <a:t>глухи</a:t>
            </a:r>
            <a:r>
              <a:rPr lang="ru-RU" sz="3200" b="1" dirty="0" err="1" smtClean="0">
                <a:solidFill>
                  <a:srgbClr val="FF0000"/>
                </a:solidFill>
                <a:latin typeface="Calibri"/>
                <a:cs typeface="Calibri"/>
              </a:rPr>
              <a:t>́</a:t>
            </a:r>
            <a:r>
              <a:rPr lang="ru-RU" sz="3200" b="1" dirty="0" err="1" smtClean="0">
                <a:solidFill>
                  <a:srgbClr val="FF0000"/>
                </a:solidFill>
              </a:rPr>
              <a:t>е</a:t>
            </a:r>
            <a:r>
              <a:rPr lang="ru-RU" sz="3200" b="1" dirty="0" smtClean="0">
                <a:solidFill>
                  <a:srgbClr val="FF0000"/>
                </a:solidFill>
              </a:rPr>
              <a:t>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0225" y="3487424"/>
            <a:ext cx="1881707" cy="1484784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76" y="3479215"/>
            <a:ext cx="1449691" cy="1492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504" y="3487424"/>
            <a:ext cx="1617435" cy="148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8" t="12792" r="9849" b="17796"/>
          <a:stretch/>
        </p:blipFill>
        <p:spPr bwMode="auto">
          <a:xfrm>
            <a:off x="2627784" y="3496760"/>
            <a:ext cx="1721511" cy="1475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496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0" y="188640"/>
            <a:ext cx="9144000" cy="23042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prstClr val="black"/>
                </a:solidFill>
              </a:rPr>
              <a:t>10.	</a:t>
            </a:r>
            <a:r>
              <a:rPr lang="ru-RU" sz="3600" b="1" dirty="0" err="1" smtClean="0">
                <a:solidFill>
                  <a:prstClr val="black"/>
                </a:solidFill>
              </a:rPr>
              <a:t>Прочита</a:t>
            </a:r>
            <a:r>
              <a:rPr lang="ru-RU" sz="3600" b="1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йте</a:t>
            </a:r>
            <a:r>
              <a:rPr lang="ru-RU" sz="3600" b="1" dirty="0" smtClean="0">
                <a:solidFill>
                  <a:prstClr val="black"/>
                </a:solidFill>
              </a:rPr>
              <a:t> </a:t>
            </a:r>
            <a:r>
              <a:rPr lang="ru-RU" sz="3600" b="1" dirty="0" err="1" smtClean="0">
                <a:solidFill>
                  <a:prstClr val="black"/>
                </a:solidFill>
              </a:rPr>
              <a:t>вопро</a:t>
            </a:r>
            <a:r>
              <a:rPr lang="ru-RU" sz="3600" b="1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с</a:t>
            </a:r>
            <a:r>
              <a:rPr lang="ru-RU" sz="3600" b="1" dirty="0">
                <a:solidFill>
                  <a:prstClr val="black"/>
                </a:solidFill>
              </a:rPr>
              <a:t>. </a:t>
            </a:r>
            <a:endParaRPr lang="ru-RU" sz="3600" b="1" dirty="0" smtClean="0">
              <a:solidFill>
                <a:prstClr val="black"/>
              </a:solidFill>
            </a:endParaRPr>
          </a:p>
          <a:p>
            <a:r>
              <a:rPr lang="ru-RU" sz="3600" b="1" dirty="0" err="1" smtClean="0">
                <a:solidFill>
                  <a:prstClr val="black"/>
                </a:solidFill>
              </a:rPr>
              <a:t>Прочита</a:t>
            </a:r>
            <a:r>
              <a:rPr lang="ru-RU" sz="3600" b="1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йте</a:t>
            </a:r>
            <a:r>
              <a:rPr lang="ru-RU" sz="3600" b="1" dirty="0" smtClean="0">
                <a:solidFill>
                  <a:prstClr val="black"/>
                </a:solidFill>
              </a:rPr>
              <a:t> </a:t>
            </a:r>
            <a:r>
              <a:rPr lang="ru-RU" sz="3600" b="1" dirty="0" err="1" smtClean="0">
                <a:solidFill>
                  <a:prstClr val="black"/>
                </a:solidFill>
              </a:rPr>
              <a:t>предложе</a:t>
            </a:r>
            <a:r>
              <a:rPr lang="ru-RU" sz="3600" b="1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ния</a:t>
            </a:r>
            <a:r>
              <a:rPr lang="ru-RU" sz="3600" b="1" dirty="0">
                <a:solidFill>
                  <a:prstClr val="black"/>
                </a:solidFill>
              </a:rPr>
              <a:t>. </a:t>
            </a:r>
            <a:endParaRPr lang="ru-RU" sz="3600" b="1" dirty="0" smtClean="0">
              <a:solidFill>
                <a:prstClr val="black"/>
              </a:solidFill>
            </a:endParaRPr>
          </a:p>
          <a:p>
            <a:r>
              <a:rPr lang="ru-RU" sz="3600" b="1" dirty="0" err="1" smtClean="0">
                <a:solidFill>
                  <a:prstClr val="black"/>
                </a:solidFill>
              </a:rPr>
              <a:t>Вы</a:t>
            </a:r>
            <a:r>
              <a:rPr lang="ru-RU" sz="3600" b="1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берите</a:t>
            </a:r>
            <a:r>
              <a:rPr lang="ru-RU" sz="3600" b="1" dirty="0" smtClean="0">
                <a:solidFill>
                  <a:prstClr val="black"/>
                </a:solidFill>
              </a:rPr>
              <a:t> </a:t>
            </a:r>
            <a:r>
              <a:rPr lang="ru-RU" sz="3600" b="1" dirty="0" err="1" smtClean="0">
                <a:solidFill>
                  <a:prstClr val="black"/>
                </a:solidFill>
              </a:rPr>
              <a:t>пра</a:t>
            </a:r>
            <a:r>
              <a:rPr lang="ru-RU" sz="3600" b="1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вильный</a:t>
            </a:r>
            <a:r>
              <a:rPr lang="ru-RU" sz="3600" b="1" dirty="0" smtClean="0">
                <a:solidFill>
                  <a:prstClr val="black"/>
                </a:solidFill>
              </a:rPr>
              <a:t> </a:t>
            </a:r>
            <a:r>
              <a:rPr lang="ru-RU" sz="3600" b="1" dirty="0" err="1" smtClean="0">
                <a:solidFill>
                  <a:prstClr val="black"/>
                </a:solidFill>
              </a:rPr>
              <a:t>отве</a:t>
            </a:r>
            <a:r>
              <a:rPr lang="ru-RU" sz="3600" b="1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т</a:t>
            </a:r>
            <a:r>
              <a:rPr lang="ru-RU" sz="3600" b="1" dirty="0" smtClean="0">
                <a:solidFill>
                  <a:prstClr val="black"/>
                </a:solidFill>
              </a:rPr>
              <a:t> на </a:t>
            </a:r>
            <a:r>
              <a:rPr lang="ru-RU" sz="3600" b="1" dirty="0" err="1" smtClean="0">
                <a:solidFill>
                  <a:prstClr val="black"/>
                </a:solidFill>
              </a:rPr>
              <a:t>вопро</a:t>
            </a:r>
            <a:r>
              <a:rPr lang="ru-RU" sz="3600" b="1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с</a:t>
            </a:r>
            <a:r>
              <a:rPr lang="ru-RU" sz="3600" b="1" dirty="0" smtClean="0">
                <a:solidFill>
                  <a:prstClr val="black"/>
                </a:solidFill>
              </a:rPr>
              <a:t>.</a:t>
            </a:r>
            <a:endParaRPr lang="ru-RU" sz="3600" b="1" dirty="0">
              <a:solidFill>
                <a:prstClr val="black"/>
              </a:solidFill>
            </a:endParaRPr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1835696" y="5805264"/>
            <a:ext cx="7056784" cy="88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На́до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вы́брать</a:t>
            </a:r>
            <a:r>
              <a:rPr lang="ru-RU" sz="3600" dirty="0" smtClean="0">
                <a:solidFill>
                  <a:prstClr val="black"/>
                </a:solidFill>
              </a:rPr>
              <a:t> 1 </a:t>
            </a:r>
            <a:r>
              <a:rPr lang="ru-RU" sz="3600" dirty="0" err="1" smtClean="0">
                <a:solidFill>
                  <a:prstClr val="black"/>
                </a:solidFill>
              </a:rPr>
              <a:t>вариа́нт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11217"/>
              </p:ext>
            </p:extLst>
          </p:nvPr>
        </p:nvGraphicFramePr>
        <p:xfrm>
          <a:off x="1619672" y="2708920"/>
          <a:ext cx="6192688" cy="2952328"/>
        </p:xfrm>
        <a:graphic>
          <a:graphicData uri="http://schemas.openxmlformats.org/drawingml/2006/table">
            <a:tbl>
              <a:tblPr firstRow="1" firstCol="1" bandRow="1"/>
              <a:tblGrid>
                <a:gridCol w="507280"/>
                <a:gridCol w="5685408"/>
              </a:tblGrid>
              <a:tr h="738082">
                <a:tc gridSpan="2"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sng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Что</a:t>
                      </a:r>
                      <a:r>
                        <a:rPr lang="ru-RU" sz="28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800" b="1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собира</a:t>
                      </a:r>
                      <a:r>
                        <a:rPr lang="ru-RU" sz="2800" b="1" dirty="0" err="1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́</a:t>
                      </a:r>
                      <a:r>
                        <a:rPr lang="ru-RU" sz="2800" b="1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ли</a:t>
                      </a:r>
                      <a:r>
                        <a:rPr lang="ru-RU" sz="28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800" b="1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де</a:t>
                      </a:r>
                      <a:r>
                        <a:rPr lang="ru-RU" sz="2800" b="1" dirty="0" err="1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́</a:t>
                      </a:r>
                      <a:r>
                        <a:rPr lang="ru-RU" sz="2800" b="1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ти</a:t>
                      </a:r>
                      <a:r>
                        <a:rPr lang="ru-RU" sz="28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?</a:t>
                      </a:r>
                      <a:endParaRPr lang="ru-RU" sz="2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808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u="sng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Де</a:t>
                      </a:r>
                      <a:r>
                        <a:rPr lang="ru-RU" sz="2800" b="1" u="sng" dirty="0" err="1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́</a:t>
                      </a:r>
                      <a:r>
                        <a:rPr lang="ru-RU" sz="2800" b="1" u="sng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ти</a:t>
                      </a:r>
                      <a:r>
                        <a:rPr lang="ru-RU" sz="2800" b="1" u="none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800" b="1" u="none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собира</a:t>
                      </a:r>
                      <a:r>
                        <a:rPr lang="ru-RU" sz="2800" b="1" u="none" dirty="0" err="1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́</a:t>
                      </a:r>
                      <a:r>
                        <a:rPr lang="ru-RU" sz="2800" b="1" u="none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ли</a:t>
                      </a:r>
                      <a:r>
                        <a:rPr lang="ru-RU" sz="2800" b="1" u="none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грибы</a:t>
                      </a:r>
                      <a:r>
                        <a:rPr lang="ru-RU" sz="2800" b="1" u="none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́</a:t>
                      </a:r>
                      <a:r>
                        <a:rPr lang="ru-RU" sz="28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  <a:endParaRPr lang="ru-RU" sz="2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3808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Де</a:t>
                      </a:r>
                      <a:r>
                        <a:rPr lang="ru-RU" sz="2800" b="1" dirty="0" err="1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́</a:t>
                      </a:r>
                      <a:r>
                        <a:rPr lang="ru-RU" sz="2800" b="1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ти</a:t>
                      </a:r>
                      <a:r>
                        <a:rPr lang="ru-RU" sz="28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800" b="1" u="sng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собира</a:t>
                      </a:r>
                      <a:r>
                        <a:rPr lang="ru-RU" sz="2800" b="1" u="sng" dirty="0" err="1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́</a:t>
                      </a:r>
                      <a:r>
                        <a:rPr lang="ru-RU" sz="2800" b="1" u="sng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ли</a:t>
                      </a:r>
                      <a:r>
                        <a:rPr lang="ru-RU" sz="28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грибы</a:t>
                      </a:r>
                      <a:r>
                        <a:rPr lang="ru-RU" sz="2800" b="1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́</a:t>
                      </a:r>
                      <a:r>
                        <a:rPr lang="ru-RU" sz="28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  <a:endParaRPr lang="ru-RU" sz="2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3808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Де</a:t>
                      </a:r>
                      <a:r>
                        <a:rPr lang="ru-RU" sz="2800" b="1" dirty="0" err="1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́</a:t>
                      </a:r>
                      <a:r>
                        <a:rPr lang="ru-RU" sz="2800" b="1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ти</a:t>
                      </a:r>
                      <a:r>
                        <a:rPr lang="ru-RU" sz="28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800" b="1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собира</a:t>
                      </a:r>
                      <a:r>
                        <a:rPr lang="ru-RU" sz="2800" b="1" dirty="0" err="1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́</a:t>
                      </a:r>
                      <a:r>
                        <a:rPr lang="ru-RU" sz="2800" b="1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ли</a:t>
                      </a:r>
                      <a:r>
                        <a:rPr lang="ru-RU" sz="28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800" b="1" u="sng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грибы</a:t>
                      </a:r>
                      <a:r>
                        <a:rPr lang="ru-RU" sz="2800" b="1" u="sng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́</a:t>
                      </a:r>
                      <a:r>
                        <a:rPr lang="ru-RU" sz="28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  <a:endParaRPr lang="ru-RU" sz="2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306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4" name="Овальная выноска 3"/>
          <p:cNvSpPr/>
          <p:nvPr/>
        </p:nvSpPr>
        <p:spPr>
          <a:xfrm>
            <a:off x="642910" y="500042"/>
            <a:ext cx="7786742" cy="2214578"/>
          </a:xfrm>
          <a:prstGeom prst="wedgeEllipseCallout">
            <a:avLst>
              <a:gd name="adj1" fmla="val 25455"/>
              <a:gd name="adj2" fmla="val 12524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4" descr="http://img.ii4.ru/images/2013/08/09/399420_ptitsa_govoru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857752" y="3071810"/>
            <a:ext cx="3742164" cy="378619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14414" y="1071546"/>
            <a:ext cx="6715172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dirty="0" err="1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Спаси́бо</a:t>
            </a:r>
            <a:r>
              <a:rPr lang="ru-RU" sz="5400" b="1" i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за </a:t>
            </a:r>
            <a:r>
              <a:rPr lang="ru-RU" sz="5400" b="1" i="1" dirty="0" err="1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рабо́ту</a:t>
            </a:r>
            <a:r>
              <a:rPr lang="ru-RU" sz="5400" b="1" i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54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 l="17865" t="58963" r="60260" b="18226"/>
          <a:stretch>
            <a:fillRect/>
          </a:stretch>
        </p:blipFill>
        <p:spPr bwMode="auto">
          <a:xfrm>
            <a:off x="500034" y="5286364"/>
            <a:ext cx="2000264" cy="15716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4294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1357892"/>
          </a:xfrm>
        </p:spPr>
        <p:txBody>
          <a:bodyPr>
            <a:noAutofit/>
          </a:bodyPr>
          <a:lstStyle/>
          <a:p>
            <a:pPr algn="l"/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Как вы 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</a:rPr>
              <a:t>ду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  <a:cs typeface="Calibri"/>
              </a:rPr>
              <a:t>́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</a:rPr>
              <a:t>маете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b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   чем вы 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</a:rPr>
              <a:t>бу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  <a:cs typeface="Calibri"/>
              </a:rPr>
              <a:t>́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</a:rPr>
              <a:t>дете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</a:rPr>
              <a:t>занима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  <a:cs typeface="Calibri"/>
              </a:rPr>
              <a:t>́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</a:rPr>
              <a:t>ться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  <a:endParaRPr lang="ru-RU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600200"/>
            <a:ext cx="7859216" cy="468632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3600" b="1" dirty="0" smtClean="0"/>
              <a:t>Вы </a:t>
            </a:r>
            <a:r>
              <a:rPr lang="ru-RU" sz="3600" b="1" dirty="0" err="1" smtClean="0"/>
              <a:t>бу</a:t>
            </a:r>
            <a:r>
              <a:rPr lang="ru-RU" sz="3600" b="1" dirty="0" err="1" smtClean="0">
                <a:latin typeface="Calibri"/>
                <a:cs typeface="Calibri"/>
              </a:rPr>
              <a:t>́</a:t>
            </a:r>
            <a:r>
              <a:rPr lang="ru-RU" sz="3600" b="1" dirty="0" err="1" smtClean="0"/>
              <a:t>дете</a:t>
            </a:r>
            <a:r>
              <a:rPr lang="ru-RU" sz="3600" b="1" dirty="0" smtClean="0"/>
              <a:t>: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5" name="Picture 4" descr="http://img.ii4.ru/images/2013/08/09/399420_ptitsa_govoru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000760" y="2071678"/>
            <a:ext cx="2471256" cy="2500330"/>
          </a:xfrm>
          <a:prstGeom prst="rect">
            <a:avLst/>
          </a:prstGeom>
          <a:noFill/>
        </p:spPr>
      </p:pic>
      <p:sp>
        <p:nvSpPr>
          <p:cNvPr id="16" name="Содержимое 2"/>
          <p:cNvSpPr txBox="1">
            <a:spLocks/>
          </p:cNvSpPr>
          <p:nvPr/>
        </p:nvSpPr>
        <p:spPr>
          <a:xfrm>
            <a:off x="1907704" y="2492896"/>
            <a:ext cx="6264696" cy="38164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600" b="1" dirty="0" err="1" smtClean="0">
                <a:solidFill>
                  <a:prstClr val="black"/>
                </a:solidFill>
              </a:rPr>
              <a:t>слу́шать</a:t>
            </a:r>
            <a:r>
              <a:rPr lang="ru-RU" sz="3600" b="1" dirty="0" smtClean="0">
                <a:solidFill>
                  <a:prstClr val="black"/>
                </a:solidFill>
              </a:rPr>
              <a:t>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600" b="1" dirty="0" err="1" smtClean="0">
                <a:solidFill>
                  <a:prstClr val="black"/>
                </a:solidFill>
              </a:rPr>
              <a:t>ду</a:t>
            </a:r>
            <a:r>
              <a:rPr lang="ru-RU" sz="3600" b="1" dirty="0" err="1" smtClean="0">
                <a:solidFill>
                  <a:prstClr val="black"/>
                </a:solidFill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мать</a:t>
            </a:r>
            <a:r>
              <a:rPr lang="ru-RU" sz="3600" b="1" dirty="0" smtClean="0">
                <a:solidFill>
                  <a:prstClr val="black"/>
                </a:solidFill>
              </a:rPr>
              <a:t>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600" b="1" dirty="0" err="1" smtClean="0">
                <a:solidFill>
                  <a:prstClr val="black"/>
                </a:solidFill>
              </a:rPr>
              <a:t>чита́ть</a:t>
            </a:r>
            <a:r>
              <a:rPr lang="ru-RU" sz="3600" b="1" dirty="0" smtClean="0">
                <a:solidFill>
                  <a:prstClr val="black"/>
                </a:solidFill>
              </a:rPr>
              <a:t> и </a:t>
            </a:r>
            <a:r>
              <a:rPr lang="ru-RU" sz="3600" b="1" dirty="0" err="1" smtClean="0">
                <a:solidFill>
                  <a:prstClr val="black"/>
                </a:solidFill>
              </a:rPr>
              <a:t>выполня</a:t>
            </a:r>
            <a:r>
              <a:rPr lang="ru-RU" sz="3600" b="1" dirty="0" err="1" smtClean="0">
                <a:solidFill>
                  <a:prstClr val="black"/>
                </a:solidFill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ть</a:t>
            </a:r>
            <a:r>
              <a:rPr lang="ru-RU" sz="3600" b="1" dirty="0" smtClean="0">
                <a:solidFill>
                  <a:prstClr val="black"/>
                </a:solidFill>
              </a:rPr>
              <a:t> </a:t>
            </a:r>
            <a:r>
              <a:rPr lang="ru-RU" sz="3600" b="1" dirty="0" err="1" smtClean="0">
                <a:solidFill>
                  <a:prstClr val="black"/>
                </a:solidFill>
              </a:rPr>
              <a:t>зада</a:t>
            </a:r>
            <a:r>
              <a:rPr lang="ru-RU" sz="3600" b="1" dirty="0" err="1" smtClean="0">
                <a:solidFill>
                  <a:prstClr val="black"/>
                </a:solidFill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ния</a:t>
            </a:r>
            <a:r>
              <a:rPr lang="ru-RU" sz="3600" b="1" dirty="0" smtClean="0">
                <a:solidFill>
                  <a:prstClr val="black"/>
                </a:solidFill>
              </a:rPr>
              <a:t>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600" b="1" dirty="0" err="1" smtClean="0">
                <a:solidFill>
                  <a:prstClr val="black"/>
                </a:solidFill>
              </a:rPr>
              <a:t>запи́сывать</a:t>
            </a:r>
            <a:r>
              <a:rPr lang="ru-RU" sz="3600" b="1" dirty="0" smtClean="0">
                <a:solidFill>
                  <a:prstClr val="black"/>
                </a:solidFill>
              </a:rPr>
              <a:t> </a:t>
            </a:r>
            <a:r>
              <a:rPr lang="ru-RU" sz="3600" b="1" dirty="0" err="1" smtClean="0">
                <a:solidFill>
                  <a:prstClr val="black"/>
                </a:solidFill>
              </a:rPr>
              <a:t>отве́ты</a:t>
            </a:r>
            <a:r>
              <a:rPr lang="ru-RU" sz="3600" b="1" dirty="0" smtClean="0">
                <a:solidFill>
                  <a:prstClr val="black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2501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pic>
        <p:nvPicPr>
          <p:cNvPr id="6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 l="17865" t="58963" r="60260" b="18226"/>
          <a:stretch>
            <a:fillRect/>
          </a:stretch>
        </p:blipFill>
        <p:spPr bwMode="auto">
          <a:xfrm>
            <a:off x="500034" y="5286364"/>
            <a:ext cx="2000264" cy="1571636"/>
          </a:xfrm>
          <a:prstGeom prst="rect">
            <a:avLst/>
          </a:prstGeom>
          <a:noFill/>
        </p:spPr>
      </p:pic>
      <p:sp>
        <p:nvSpPr>
          <p:cNvPr id="7" name="Овальная выноска 6"/>
          <p:cNvSpPr/>
          <p:nvPr/>
        </p:nvSpPr>
        <p:spPr>
          <a:xfrm>
            <a:off x="714348" y="428604"/>
            <a:ext cx="7643866" cy="2285992"/>
          </a:xfrm>
          <a:prstGeom prst="wedgeEllipseCallout">
            <a:avLst>
              <a:gd name="adj1" fmla="val -26839"/>
              <a:gd name="adj2" fmla="val 11978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5" name="Picture 4" descr="http://img.ii4.ru/images/2013/08/09/399420_ptitsa_govoru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2571744"/>
            <a:ext cx="3742164" cy="428625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928670"/>
            <a:ext cx="6643734" cy="15716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Рабо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  <a:cs typeface="Calibri"/>
              </a:rPr>
              <a:t>́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тайте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акти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  <a:cs typeface="Calibri"/>
              </a:rPr>
              <a:t>́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вно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вду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  <a:cs typeface="Calibri"/>
              </a:rPr>
              <a:t>́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мчиво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</a:p>
          <a:p>
            <a:pPr>
              <a:buNone/>
            </a:pP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anose="020F0502020204030204" pitchFamily="34" charset="0"/>
              </a:rPr>
              <a:t>́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дьте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внима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  <a:cs typeface="Calibri"/>
              </a:rPr>
              <a:t>́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тельными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06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526" y="202446"/>
            <a:ext cx="7959796" cy="223224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ЗАДАНИЯ</a:t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по формированию речевого слуха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2290" name="Picture 2" descr="http://trudvsem.ru/image/493ef160-57bf-11e5-905c-239645b044d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C9FFFF"/>
              </a:clrFrom>
              <a:clrTo>
                <a:srgbClr val="C9FFFF">
                  <a:alpha val="0"/>
                </a:srgbClr>
              </a:clrTo>
            </a:clrChange>
          </a:blip>
          <a:srcRect t="13042" b="8695"/>
          <a:stretch>
            <a:fillRect/>
          </a:stretch>
        </p:blipFill>
        <p:spPr bwMode="auto">
          <a:xfrm>
            <a:off x="7145374" y="0"/>
            <a:ext cx="1643042" cy="1285884"/>
          </a:xfrm>
          <a:prstGeom prst="rect">
            <a:avLst/>
          </a:prstGeom>
          <a:noFill/>
        </p:spPr>
      </p:pic>
      <p:pic>
        <p:nvPicPr>
          <p:cNvPr id="8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 l="17083" t="56889" r="61823" b="19263"/>
          <a:stretch>
            <a:fillRect/>
          </a:stretch>
        </p:blipFill>
        <p:spPr bwMode="auto">
          <a:xfrm>
            <a:off x="571472" y="5000636"/>
            <a:ext cx="1928826" cy="1643074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1740" y="2276872"/>
            <a:ext cx="4680520" cy="416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86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34711" y="188640"/>
            <a:ext cx="7772400" cy="2136300"/>
          </a:xfrm>
        </p:spPr>
        <p:txBody>
          <a:bodyPr>
            <a:noAutofit/>
          </a:bodyPr>
          <a:lstStyle/>
          <a:p>
            <a:pPr lvl="0"/>
            <a:r>
              <a:rPr lang="ru-RU" sz="3600" dirty="0" err="1" smtClean="0"/>
              <a:t>Прочита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йте</a:t>
            </a:r>
            <a:r>
              <a:rPr lang="ru-RU" sz="3600" dirty="0" smtClean="0"/>
              <a:t> </a:t>
            </a:r>
            <a:r>
              <a:rPr lang="ru-RU" sz="3600" dirty="0" err="1" smtClean="0"/>
              <a:t>сло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ги</a:t>
            </a:r>
            <a:r>
              <a:rPr lang="ru-RU" sz="3600" dirty="0" smtClean="0"/>
              <a:t>.  </a:t>
            </a:r>
            <a:br>
              <a:rPr lang="ru-RU" sz="3600" dirty="0" smtClean="0"/>
            </a:br>
            <a:r>
              <a:rPr lang="ru-RU" sz="3600" dirty="0" smtClean="0"/>
              <a:t>Послу</a:t>
            </a:r>
            <a:r>
              <a:rPr lang="ru-RU" sz="3600" dirty="0" smtClean="0">
                <a:latin typeface="Calibri" panose="020F0502020204030204" pitchFamily="34" charset="0"/>
              </a:rPr>
              <a:t>́</a:t>
            </a:r>
            <a:r>
              <a:rPr lang="ru-RU" sz="3600" dirty="0" smtClean="0"/>
              <a:t>шайте  </a:t>
            </a:r>
            <a:r>
              <a:rPr lang="ru-RU" sz="3600" dirty="0"/>
              <a:t>и </a:t>
            </a:r>
            <a:r>
              <a:rPr lang="ru-RU" sz="3600" dirty="0" err="1" smtClean="0"/>
              <a:t>вы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берите</a:t>
            </a:r>
            <a:r>
              <a:rPr lang="ru-RU" sz="3600" dirty="0" smtClean="0"/>
              <a:t> </a:t>
            </a:r>
            <a:r>
              <a:rPr lang="ru-RU" sz="3600" dirty="0" err="1" smtClean="0"/>
              <a:t>пра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вильные</a:t>
            </a:r>
            <a:r>
              <a:rPr lang="ru-RU" sz="3600" dirty="0" smtClean="0"/>
              <a:t> </a:t>
            </a:r>
            <a:r>
              <a:rPr lang="ru-RU" sz="3600" dirty="0" err="1" smtClean="0"/>
              <a:t>вариа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нты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sp>
        <p:nvSpPr>
          <p:cNvPr id="17" name="TextBox 16"/>
          <p:cNvSpPr txBox="1"/>
          <p:nvPr/>
        </p:nvSpPr>
        <p:spPr>
          <a:xfrm>
            <a:off x="734711" y="476672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prstClr val="black"/>
                </a:solidFill>
              </a:rPr>
              <a:t>1.</a:t>
            </a:r>
            <a:endParaRPr lang="ru-RU" sz="3600" dirty="0">
              <a:solidFill>
                <a:prstClr val="black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467544" y="2919115"/>
          <a:ext cx="8424936" cy="1051560"/>
        </p:xfrm>
        <a:graphic>
          <a:graphicData uri="http://schemas.openxmlformats.org/drawingml/2006/table">
            <a:tbl>
              <a:tblPr firstRow="1" firstCol="1" bandRow="1"/>
              <a:tblGrid>
                <a:gridCol w="424995"/>
                <a:gridCol w="2147298"/>
                <a:gridCol w="454497"/>
                <a:gridCol w="2589834"/>
                <a:gridCol w="462471"/>
                <a:gridCol w="234584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ТА</a:t>
                      </a:r>
                      <a:endParaRPr lang="ru-RU" sz="23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3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</a:t>
                      </a:r>
                      <a:endParaRPr lang="ru-RU" sz="23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3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УХ </a:t>
                      </a:r>
                      <a:endParaRPr lang="ru-RU" sz="23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</a:t>
                      </a:r>
                      <a:endParaRPr lang="ru-RU" sz="23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3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ША</a:t>
                      </a:r>
                      <a:endParaRPr lang="ru-RU" sz="23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3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АМ  </a:t>
                      </a:r>
                      <a:endParaRPr lang="ru-RU" sz="23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4"/>
          <p:cNvSpPr txBox="1">
            <a:spLocks/>
          </p:cNvSpPr>
          <p:nvPr/>
        </p:nvSpPr>
        <p:spPr>
          <a:xfrm>
            <a:off x="793812" y="4801987"/>
            <a:ext cx="7772400" cy="88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На́до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вы́брать</a:t>
            </a:r>
            <a:r>
              <a:rPr lang="ru-RU" sz="3600" dirty="0" smtClean="0">
                <a:solidFill>
                  <a:prstClr val="black"/>
                </a:solidFill>
              </a:rPr>
              <a:t> 2 </a:t>
            </a:r>
            <a:r>
              <a:rPr lang="ru-RU" sz="3600" dirty="0" err="1" smtClean="0">
                <a:solidFill>
                  <a:prstClr val="black"/>
                </a:solidFill>
              </a:rPr>
              <a:t>вариа́нта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80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40" y="-31791"/>
            <a:ext cx="9144000" cy="6889791"/>
          </a:xfrm>
          <a:prstGeom prst="rect">
            <a:avLst/>
          </a:prstGeom>
          <a:noFill/>
        </p:spPr>
      </p:pic>
      <p:sp>
        <p:nvSpPr>
          <p:cNvPr id="7" name="Заголовок 4"/>
          <p:cNvSpPr txBox="1">
            <a:spLocks/>
          </p:cNvSpPr>
          <p:nvPr/>
        </p:nvSpPr>
        <p:spPr>
          <a:xfrm>
            <a:off x="685800" y="400682"/>
            <a:ext cx="7772400" cy="13527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3600" dirty="0">
                <a:solidFill>
                  <a:prstClr val="black"/>
                </a:solidFill>
              </a:rPr>
              <a:t> </a:t>
            </a:r>
            <a:r>
              <a:rPr lang="ru-RU" sz="3600" dirty="0" smtClean="0">
                <a:solidFill>
                  <a:prstClr val="black"/>
                </a:solidFill>
              </a:rPr>
              <a:t>        </a:t>
            </a:r>
            <a:r>
              <a:rPr lang="ru-RU" sz="3600" dirty="0" err="1" smtClean="0">
                <a:solidFill>
                  <a:prstClr val="black"/>
                </a:solidFill>
              </a:rPr>
              <a:t>Прочита́йте</a:t>
            </a:r>
            <a:r>
              <a:rPr lang="ru-RU" sz="3600" dirty="0" smtClean="0">
                <a:solidFill>
                  <a:prstClr val="black"/>
                </a:solidFill>
              </a:rPr>
              <a:t> слова́. Послу́шайте и   </a:t>
            </a:r>
          </a:p>
          <a:p>
            <a:r>
              <a:rPr lang="ru-RU" sz="3600" dirty="0">
                <a:solidFill>
                  <a:prstClr val="black"/>
                </a:solidFill>
              </a:rPr>
              <a:t> </a:t>
            </a:r>
            <a:r>
              <a:rPr lang="ru-RU" sz="3600" dirty="0" smtClean="0">
                <a:solidFill>
                  <a:prstClr val="black"/>
                </a:solidFill>
              </a:rPr>
              <a:t>        </a:t>
            </a:r>
            <a:r>
              <a:rPr lang="ru-RU" sz="3600" dirty="0" err="1" smtClean="0">
                <a:solidFill>
                  <a:prstClr val="black"/>
                </a:solidFill>
              </a:rPr>
              <a:t>вы́берите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пра́вильные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вариа́нты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43608" y="476672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prstClr val="black"/>
                </a:solidFill>
              </a:rPr>
              <a:t>2.</a:t>
            </a:r>
            <a:endParaRPr lang="ru-RU" sz="3600" dirty="0">
              <a:solidFill>
                <a:prstClr val="black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827585" y="2564904"/>
          <a:ext cx="7488830" cy="1097280"/>
        </p:xfrm>
        <a:graphic>
          <a:graphicData uri="http://schemas.openxmlformats.org/drawingml/2006/table">
            <a:tbl>
              <a:tblPr firstRow="1" firstCol="1" bandRow="1"/>
              <a:tblGrid>
                <a:gridCol w="377772"/>
                <a:gridCol w="1908709"/>
                <a:gridCol w="403997"/>
                <a:gridCol w="2350081"/>
                <a:gridCol w="432048"/>
                <a:gridCol w="2016223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3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ЯНВАРЬ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МАЙ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НОЯБРЬ 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3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АВГУСТ 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ИЮЛЬ  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21" name="Заголовок 4"/>
          <p:cNvSpPr txBox="1">
            <a:spLocks/>
          </p:cNvSpPr>
          <p:nvPr/>
        </p:nvSpPr>
        <p:spPr>
          <a:xfrm>
            <a:off x="816822" y="4581128"/>
            <a:ext cx="7772400" cy="88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На́до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вы́брать</a:t>
            </a:r>
            <a:r>
              <a:rPr lang="ru-RU" sz="3600" dirty="0" smtClean="0">
                <a:solidFill>
                  <a:prstClr val="black"/>
                </a:solidFill>
              </a:rPr>
              <a:t> 2 </a:t>
            </a:r>
            <a:r>
              <a:rPr lang="ru-RU" sz="3600" dirty="0" err="1" smtClean="0">
                <a:solidFill>
                  <a:prstClr val="black"/>
                </a:solidFill>
              </a:rPr>
              <a:t>вариа́нта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33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91"/>
            <a:ext cx="9144000" cy="6889791"/>
          </a:xfrm>
          <a:prstGeom prst="rect">
            <a:avLst/>
          </a:prstGeom>
          <a:noFill/>
        </p:spPr>
      </p:pic>
      <p:sp>
        <p:nvSpPr>
          <p:cNvPr id="30" name="Заголовок 1"/>
          <p:cNvSpPr txBox="1">
            <a:spLocks/>
          </p:cNvSpPr>
          <p:nvPr/>
        </p:nvSpPr>
        <p:spPr>
          <a:xfrm>
            <a:off x="392893" y="476672"/>
            <a:ext cx="8358214" cy="16860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prstClr val="black"/>
                </a:solidFill>
              </a:rPr>
              <a:t>3.    </a:t>
            </a:r>
            <a:r>
              <a:rPr lang="ru-RU" sz="3600" dirty="0" err="1" smtClean="0">
                <a:solidFill>
                  <a:prstClr val="black"/>
                </a:solidFill>
              </a:rPr>
              <a:t>Прочита́йте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словосочета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ния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</a:p>
          <a:p>
            <a:r>
              <a:rPr lang="ru-RU" sz="3600" dirty="0" err="1" smtClean="0">
                <a:solidFill>
                  <a:prstClr val="black"/>
                </a:solidFill>
              </a:rPr>
              <a:t>Послу́шайте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>
                <a:solidFill>
                  <a:prstClr val="black"/>
                </a:solidFill>
              </a:rPr>
              <a:t>и </a:t>
            </a:r>
            <a:r>
              <a:rPr lang="ru-RU" sz="3600" dirty="0" err="1" smtClean="0">
                <a:solidFill>
                  <a:prstClr val="black"/>
                </a:solidFill>
              </a:rPr>
              <a:t>допо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лните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предложе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ние</a:t>
            </a:r>
            <a:r>
              <a:rPr lang="ru-RU" sz="3600" dirty="0" smtClean="0">
                <a:solidFill>
                  <a:prstClr val="black"/>
                </a:solidFill>
              </a:rPr>
              <a:t>. </a:t>
            </a:r>
            <a:r>
              <a:rPr lang="ru-RU" sz="3600" err="1" smtClean="0">
                <a:solidFill>
                  <a:prstClr val="black"/>
                </a:solidFill>
              </a:rPr>
              <a:t>Напиши́те</a:t>
            </a:r>
            <a:r>
              <a:rPr lang="ru-RU" sz="3600" smtClean="0">
                <a:solidFill>
                  <a:prstClr val="black"/>
                </a:solidFill>
              </a:rPr>
              <a:t> ответ</a:t>
            </a:r>
            <a:r>
              <a:rPr lang="ru-RU" sz="3600" dirty="0" smtClean="0">
                <a:solidFill>
                  <a:prstClr val="black"/>
                </a:solidFill>
              </a:rPr>
              <a:t>. </a:t>
            </a:r>
            <a:endParaRPr lang="ru-RU" sz="3600" dirty="0">
              <a:solidFill>
                <a:prstClr val="black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009179"/>
              </p:ext>
            </p:extLst>
          </p:nvPr>
        </p:nvGraphicFramePr>
        <p:xfrm>
          <a:off x="3635896" y="3573016"/>
          <a:ext cx="4968552" cy="2489989"/>
        </p:xfrm>
        <a:graphic>
          <a:graphicData uri="http://schemas.openxmlformats.org/drawingml/2006/table">
            <a:tbl>
              <a:tblPr firstRow="1" firstCol="1" bandRow="1"/>
              <a:tblGrid>
                <a:gridCol w="4968552"/>
              </a:tblGrid>
              <a:tr h="596922">
                <a:tc>
                  <a:txBody>
                    <a:bodyPr/>
                    <a:lstStyle/>
                    <a:p>
                      <a:pPr marL="45720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 </a:t>
                      </a:r>
                      <a:r>
                        <a:rPr lang="ru-RU" sz="2400" b="1" dirty="0" err="1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полу</a:t>
                      </a:r>
                      <a:r>
                        <a:rPr lang="ru-RU" sz="2400" b="1" dirty="0" err="1" smtClean="0">
                          <a:effectLst/>
                          <a:latin typeface="Calibri"/>
                          <a:ea typeface="Calibri" panose="020F0502020204030204" pitchFamily="34" charset="0"/>
                          <a:cs typeface="Calibri"/>
                        </a:rPr>
                        <a:t>́</a:t>
                      </a:r>
                      <a:r>
                        <a:rPr lang="ru-RU" sz="2400" b="1" dirty="0" err="1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чат</a:t>
                      </a: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 err="1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пода</a:t>
                      </a:r>
                      <a:r>
                        <a:rPr lang="ru-RU" sz="2400" b="1" dirty="0" err="1" smtClean="0">
                          <a:effectLst/>
                          <a:latin typeface="Calibri"/>
                          <a:ea typeface="Calibri" panose="020F0502020204030204" pitchFamily="34" charset="0"/>
                          <a:cs typeface="Calibri"/>
                        </a:rPr>
                        <a:t>́</a:t>
                      </a:r>
                      <a:r>
                        <a:rPr lang="ru-RU" sz="2400" b="1" dirty="0" err="1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рки</a:t>
                      </a: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99223">
                <a:tc>
                  <a:txBody>
                    <a:bodyPr/>
                    <a:lstStyle/>
                    <a:p>
                      <a:pPr marL="45720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 </a:t>
                      </a:r>
                      <a:r>
                        <a:rPr lang="ru-RU" sz="2400" b="1" dirty="0" err="1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бу</a:t>
                      </a:r>
                      <a:r>
                        <a:rPr lang="ru-RU" sz="2400" b="1" dirty="0" err="1" smtClean="0">
                          <a:effectLst/>
                          <a:latin typeface="Calibri"/>
                          <a:ea typeface="Calibri" panose="020F0502020204030204" pitchFamily="34" charset="0"/>
                          <a:cs typeface="Calibri"/>
                        </a:rPr>
                        <a:t>́</a:t>
                      </a:r>
                      <a:r>
                        <a:rPr lang="ru-RU" sz="2400" b="1" dirty="0" err="1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дут</a:t>
                      </a: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 err="1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выступа</a:t>
                      </a:r>
                      <a:r>
                        <a:rPr lang="ru-RU" sz="2400" b="1" dirty="0" err="1" smtClean="0">
                          <a:effectLst/>
                          <a:latin typeface="Calibri"/>
                          <a:ea typeface="Calibri" panose="020F0502020204030204" pitchFamily="34" charset="0"/>
                          <a:cs typeface="Calibri"/>
                        </a:rPr>
                        <a:t>́</a:t>
                      </a:r>
                      <a:r>
                        <a:rPr lang="ru-RU" sz="2400" b="1" dirty="0" err="1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ть</a:t>
                      </a: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96922">
                <a:tc>
                  <a:txBody>
                    <a:bodyPr/>
                    <a:lstStyle/>
                    <a:p>
                      <a:pPr marL="45720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 </a:t>
                      </a:r>
                      <a:r>
                        <a:rPr lang="ru-RU" sz="2400" b="1" dirty="0" err="1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поздра</a:t>
                      </a:r>
                      <a:r>
                        <a:rPr lang="ru-RU" sz="2400" b="1" dirty="0" err="1" smtClean="0">
                          <a:effectLst/>
                          <a:latin typeface="Calibri"/>
                          <a:ea typeface="Calibri" panose="020F0502020204030204" pitchFamily="34" charset="0"/>
                          <a:cs typeface="Calibri"/>
                        </a:rPr>
                        <a:t>́</a:t>
                      </a:r>
                      <a:r>
                        <a:rPr lang="ru-RU" sz="2400" b="1" dirty="0" err="1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вят</a:t>
                      </a: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всех с </a:t>
                      </a:r>
                      <a:r>
                        <a:rPr lang="ru-RU" sz="2400" b="1" dirty="0" err="1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пра</a:t>
                      </a:r>
                      <a:r>
                        <a:rPr lang="ru-RU" sz="2400" b="1" dirty="0" err="1" smtClean="0">
                          <a:effectLst/>
                          <a:latin typeface="Calibri"/>
                          <a:ea typeface="Calibri" panose="020F0502020204030204" pitchFamily="34" charset="0"/>
                          <a:cs typeface="Calibri"/>
                        </a:rPr>
                        <a:t>́</a:t>
                      </a:r>
                      <a:r>
                        <a:rPr lang="ru-RU" sz="2400" b="1" dirty="0" err="1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здником</a:t>
                      </a: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96922">
                <a:tc>
                  <a:txBody>
                    <a:bodyPr/>
                    <a:lstStyle/>
                    <a:p>
                      <a:pPr marL="45720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 </a:t>
                      </a:r>
                      <a:r>
                        <a:rPr lang="ru-RU" sz="2400" b="1" dirty="0" err="1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встре</a:t>
                      </a:r>
                      <a:r>
                        <a:rPr lang="ru-RU" sz="2400" b="1" dirty="0" err="1" smtClean="0">
                          <a:effectLst/>
                          <a:latin typeface="Calibri"/>
                          <a:ea typeface="Calibri" panose="020F0502020204030204" pitchFamily="34" charset="0"/>
                          <a:cs typeface="Calibri"/>
                        </a:rPr>
                        <a:t>́</a:t>
                      </a:r>
                      <a:r>
                        <a:rPr lang="ru-RU" sz="2400" b="1" dirty="0" err="1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тятся</a:t>
                      </a: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 </a:t>
                      </a:r>
                      <a:r>
                        <a:rPr lang="ru-RU" sz="2400" b="1" dirty="0" err="1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</a:t>
                      </a:r>
                      <a:r>
                        <a:rPr lang="ru-RU" sz="2400" b="1" dirty="0" err="1" smtClean="0">
                          <a:effectLst/>
                          <a:latin typeface="Calibri"/>
                          <a:ea typeface="Calibri" panose="020F0502020204030204" pitchFamily="34" charset="0"/>
                          <a:cs typeface="Calibri"/>
                        </a:rPr>
                        <a:t>́</a:t>
                      </a:r>
                      <a:r>
                        <a:rPr lang="ru-RU" sz="2400" b="1" dirty="0" err="1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дом</a:t>
                      </a: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 err="1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Моро</a:t>
                      </a:r>
                      <a:r>
                        <a:rPr lang="ru-RU" sz="2400" b="1" dirty="0" err="1" smtClean="0">
                          <a:effectLst/>
                          <a:latin typeface="Calibri"/>
                          <a:ea typeface="Calibri" panose="020F0502020204030204" pitchFamily="34" charset="0"/>
                          <a:cs typeface="Calibri"/>
                        </a:rPr>
                        <a:t>́</a:t>
                      </a:r>
                      <a:r>
                        <a:rPr lang="ru-RU" sz="2400" b="1" dirty="0" err="1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зом</a:t>
                      </a: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988337"/>
              </p:ext>
            </p:extLst>
          </p:nvPr>
        </p:nvGraphicFramePr>
        <p:xfrm>
          <a:off x="755576" y="2564904"/>
          <a:ext cx="7848872" cy="596922"/>
        </p:xfrm>
        <a:graphic>
          <a:graphicData uri="http://schemas.openxmlformats.org/drawingml/2006/table">
            <a:tbl>
              <a:tblPr firstRow="1" firstCol="1" bandRow="1"/>
              <a:tblGrid>
                <a:gridCol w="7848872"/>
              </a:tblGrid>
              <a:tr h="596922">
                <a:tc>
                  <a:txBody>
                    <a:bodyPr/>
                    <a:lstStyle/>
                    <a:p>
                      <a:pPr marL="457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2400" b="1" dirty="0" err="1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Но</a:t>
                      </a:r>
                      <a:r>
                        <a:rPr lang="ru-RU" sz="2400" b="1" dirty="0" err="1" smtClean="0">
                          <a:effectLst/>
                          <a:latin typeface="Calibri"/>
                          <a:ea typeface="Calibri" panose="020F0502020204030204" pitchFamily="34" charset="0"/>
                          <a:cs typeface="Calibri"/>
                        </a:rPr>
                        <a:t>́</a:t>
                      </a:r>
                      <a:r>
                        <a:rPr lang="ru-RU" sz="2400" b="1" dirty="0" err="1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вый</a:t>
                      </a: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год </a:t>
                      </a:r>
                      <a:r>
                        <a:rPr lang="ru-RU" sz="2400" b="1" dirty="0" err="1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ребя</a:t>
                      </a:r>
                      <a:r>
                        <a:rPr lang="ru-RU" sz="2400" b="1" dirty="0" err="1" smtClean="0">
                          <a:effectLst/>
                          <a:latin typeface="Calibri"/>
                          <a:ea typeface="Calibri" panose="020F0502020204030204" pitchFamily="34" charset="0"/>
                          <a:cs typeface="Calibri"/>
                        </a:rPr>
                        <a:t>́</a:t>
                      </a:r>
                      <a:r>
                        <a:rPr lang="ru-RU" sz="2400" b="1" dirty="0" err="1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та</a:t>
                      </a: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_____________________________ . </a:t>
                      </a:r>
                      <a:endParaRPr lang="ru-RU" sz="2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545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423" y="0"/>
            <a:ext cx="9144000" cy="6889791"/>
          </a:xfrm>
          <a:prstGeom prst="rect">
            <a:avLst/>
          </a:prstGeom>
          <a:noFill/>
        </p:spPr>
      </p:pic>
      <p:sp>
        <p:nvSpPr>
          <p:cNvPr id="30" name="Заголовок 1"/>
          <p:cNvSpPr txBox="1">
            <a:spLocks/>
          </p:cNvSpPr>
          <p:nvPr/>
        </p:nvSpPr>
        <p:spPr>
          <a:xfrm>
            <a:off x="323528" y="476672"/>
            <a:ext cx="835821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prstClr val="black"/>
                </a:solidFill>
              </a:rPr>
              <a:t>4.    </a:t>
            </a:r>
            <a:r>
              <a:rPr lang="ru-RU" sz="3600" dirty="0" err="1" smtClean="0">
                <a:solidFill>
                  <a:prstClr val="black"/>
                </a:solidFill>
              </a:rPr>
              <a:t>Прочита́йте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да́ты</a:t>
            </a:r>
            <a:r>
              <a:rPr lang="ru-RU" sz="3600" dirty="0" smtClean="0">
                <a:solidFill>
                  <a:prstClr val="black"/>
                </a:solidFill>
              </a:rPr>
              <a:t>. </a:t>
            </a:r>
            <a:br>
              <a:rPr lang="ru-RU" sz="3600" dirty="0" smtClean="0">
                <a:solidFill>
                  <a:prstClr val="black"/>
                </a:solidFill>
              </a:rPr>
            </a:br>
            <a:r>
              <a:rPr lang="ru-RU" sz="3600" dirty="0" err="1" smtClean="0">
                <a:solidFill>
                  <a:prstClr val="black"/>
                </a:solidFill>
              </a:rPr>
              <a:t>Послу́шайте</a:t>
            </a:r>
            <a:r>
              <a:rPr lang="ru-RU" sz="3600" dirty="0" smtClean="0">
                <a:solidFill>
                  <a:prstClr val="black"/>
                </a:solidFill>
              </a:rPr>
              <a:t> и </a:t>
            </a:r>
            <a:r>
              <a:rPr lang="ru-RU" sz="3600" dirty="0" err="1" smtClean="0">
                <a:solidFill>
                  <a:prstClr val="black"/>
                </a:solidFill>
              </a:rPr>
              <a:t>вы́берите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пра́вильный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вариа́нт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32" name="Заголовок 4"/>
          <p:cNvSpPr txBox="1">
            <a:spLocks/>
          </p:cNvSpPr>
          <p:nvPr/>
        </p:nvSpPr>
        <p:spPr>
          <a:xfrm>
            <a:off x="1158964" y="4869160"/>
            <a:ext cx="6809223" cy="88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На́до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вы́брать</a:t>
            </a:r>
            <a:r>
              <a:rPr lang="ru-RU" sz="3600" dirty="0" smtClean="0">
                <a:solidFill>
                  <a:prstClr val="black"/>
                </a:solidFill>
              </a:rPr>
              <a:t> 1 </a:t>
            </a:r>
            <a:r>
              <a:rPr lang="ru-RU" sz="3600" dirty="0" err="1" smtClean="0">
                <a:solidFill>
                  <a:prstClr val="black"/>
                </a:solidFill>
              </a:rPr>
              <a:t>вариа́нт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675145" y="2492896"/>
          <a:ext cx="7776863" cy="1728192"/>
        </p:xfrm>
        <a:graphic>
          <a:graphicData uri="http://schemas.openxmlformats.org/drawingml/2006/table">
            <a:tbl>
              <a:tblPr firstRow="1" firstCol="1" bandRow="1"/>
              <a:tblGrid>
                <a:gridCol w="392302"/>
                <a:gridCol w="1982121"/>
                <a:gridCol w="419535"/>
                <a:gridCol w="2390616"/>
                <a:gridCol w="426896"/>
                <a:gridCol w="2165393"/>
              </a:tblGrid>
              <a:tr h="8640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 декабря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мая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апреля 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марта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 февраля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сентября  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460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2682</TotalTime>
  <Words>598</Words>
  <Application>Microsoft Office PowerPoint</Application>
  <PresentationFormat>Экран (4:3)</PresentationFormat>
  <Paragraphs>185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ОЛИМПИАДА по формированию речевого слуха и произносительной стороны речи для учащихся 4 классов (глухие) «Слушаю и говорю»</vt:lpstr>
      <vt:lpstr>Вы понима́ете, что тако́е «ОЛИМПИАДА»?</vt:lpstr>
      <vt:lpstr>Как вы ду́маете,     чем вы бу́дете занима́ться?</vt:lpstr>
      <vt:lpstr>Презентация PowerPoint</vt:lpstr>
      <vt:lpstr>ЗАДАНИЯ по формированию речевого слуха</vt:lpstr>
      <vt:lpstr>Прочита́йте сло́ги.   Послу́шайте  и вы́берите пра́вильные вариа́нты.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ЗАДАНИЯ по формированию  произносительной стороны речи</vt:lpstr>
      <vt:lpstr>1.   Посмотри́те на про́филь зву́ка и прочита́йте его́ описа́ние. Найди́те оши́бку. </vt:lpstr>
      <vt:lpstr>2.   Прочита́йте описа́ние зву́ка.  Како́й э́то звук?</vt:lpstr>
      <vt:lpstr>Презентация PowerPoint</vt:lpstr>
      <vt:lpstr>Презентация PowerPoint</vt:lpstr>
      <vt:lpstr>5.   Прочита́йте сло́во.  Поду́майте и вы́делите в сло́ве  гла́сные зву́ки. </vt:lpstr>
      <vt:lpstr>6. Прочита́йте сло́ва. Подбери́те сло́во к схе́ме ри́тма.</vt:lpstr>
      <vt:lpstr>Презентация PowerPoint</vt:lpstr>
      <vt:lpstr>8. Прочита́йте сло́ва. Вы́берите слова́, в кото́рых непра́вильно поста́влено ударе́ние.</vt:lpstr>
      <vt:lpstr>9. Прочита́йте пра́вило орфоэ́пии. Подбери́те карти́нку к пра́вилу.  Обведи́те пра́вильный вариа́нт.  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Олимпиада по обучению произношению</dc:title>
  <dc:creator>Надежда</dc:creator>
  <cp:lastModifiedBy>Андрей Виноградов</cp:lastModifiedBy>
  <cp:revision>275</cp:revision>
  <dcterms:created xsi:type="dcterms:W3CDTF">2015-10-06T20:05:56Z</dcterms:created>
  <dcterms:modified xsi:type="dcterms:W3CDTF">2021-01-23T18:41:06Z</dcterms:modified>
</cp:coreProperties>
</file>