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44"/>
  </p:notesMasterIdLst>
  <p:sldIdLst>
    <p:sldId id="256" r:id="rId2"/>
    <p:sldId id="542" r:id="rId3"/>
    <p:sldId id="1175" r:id="rId4"/>
    <p:sldId id="262" r:id="rId5"/>
    <p:sldId id="1176" r:id="rId6"/>
    <p:sldId id="609" r:id="rId7"/>
    <p:sldId id="602" r:id="rId8"/>
    <p:sldId id="1162" r:id="rId9"/>
    <p:sldId id="1165" r:id="rId10"/>
    <p:sldId id="1168" r:id="rId11"/>
    <p:sldId id="1128" r:id="rId12"/>
    <p:sldId id="1129" r:id="rId13"/>
    <p:sldId id="1172" r:id="rId14"/>
    <p:sldId id="1134" r:id="rId15"/>
    <p:sldId id="1163" r:id="rId16"/>
    <p:sldId id="1170" r:id="rId17"/>
    <p:sldId id="1171" r:id="rId18"/>
    <p:sldId id="1132" r:id="rId19"/>
    <p:sldId id="1140" r:id="rId20"/>
    <p:sldId id="1138" r:id="rId21"/>
    <p:sldId id="1173" r:id="rId22"/>
    <p:sldId id="1141" r:id="rId23"/>
    <p:sldId id="1142" r:id="rId24"/>
    <p:sldId id="1144" r:id="rId25"/>
    <p:sldId id="1145" r:id="rId26"/>
    <p:sldId id="1174" r:id="rId27"/>
    <p:sldId id="1149" r:id="rId28"/>
    <p:sldId id="1152" r:id="rId29"/>
    <p:sldId id="1151" r:id="rId30"/>
    <p:sldId id="1153" r:id="rId31"/>
    <p:sldId id="1154" r:id="rId32"/>
    <p:sldId id="1178" r:id="rId33"/>
    <p:sldId id="1133" r:id="rId34"/>
    <p:sldId id="1117" r:id="rId35"/>
    <p:sldId id="738" r:id="rId36"/>
    <p:sldId id="1159" r:id="rId37"/>
    <p:sldId id="1160" r:id="rId38"/>
    <p:sldId id="790" r:id="rId39"/>
    <p:sldId id="612" r:id="rId40"/>
    <p:sldId id="1157" r:id="rId41"/>
    <p:sldId id="1179" r:id="rId42"/>
    <p:sldId id="118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CA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6230" autoAdjust="0"/>
  </p:normalViewPr>
  <p:slideViewPr>
    <p:cSldViewPr>
      <p:cViewPr varScale="1">
        <p:scale>
          <a:sx n="110" d="100"/>
          <a:sy n="110" d="100"/>
        </p:scale>
        <p:origin x="90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109B8C-7231-44BD-81DA-2336B9DBD770}" type="datetimeFigureOut">
              <a:rPr lang="ru-RU"/>
              <a:pPr>
                <a:defRPr/>
              </a:pPr>
              <a:t>02.05.2024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D519C5-5083-416D-B231-3356E0CB33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780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519C5-5083-416D-B231-3356E0CB33D7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1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931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415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170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262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957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46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182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01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290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695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640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CAB43-B11A-4AA2-84BF-74F1E4DEC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 дополнительного образования</a:t>
            </a:r>
            <a:endParaRPr lang="ru-RU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72EF6-54ED-46A8-9BD3-1FF35D8DD77A}"/>
              </a:ext>
            </a:extLst>
          </p:cNvPr>
          <p:cNvSpPr txBox="1"/>
          <p:nvPr/>
        </p:nvSpPr>
        <p:spPr>
          <a:xfrm>
            <a:off x="1842004" y="465481"/>
            <a:ext cx="8568952" cy="1208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Государственное бюджетное общеобразовательное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учреждение школа-интернат № 31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Невского района Санкт-Петербурга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8DB9B-4813-4963-9649-77319450C582}"/>
              </a:ext>
            </a:extLst>
          </p:cNvPr>
          <p:cNvSpPr txBox="1"/>
          <p:nvPr/>
        </p:nvSpPr>
        <p:spPr>
          <a:xfrm>
            <a:off x="2495600" y="5826688"/>
            <a:ext cx="7200800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Санкт-Петербург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2023-2024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836" y="260350"/>
            <a:ext cx="2952328" cy="4323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312BC-7A72-4B44-867A-1399B0D3344F}"/>
              </a:ext>
            </a:extLst>
          </p:cNvPr>
          <p:cNvSpPr txBox="1"/>
          <p:nvPr/>
        </p:nvSpPr>
        <p:spPr>
          <a:xfrm>
            <a:off x="695400" y="908720"/>
            <a:ext cx="11089232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чемпионат по профессиональному мастерству среди инвалидов и лиц с ограниченными возможностями здоровья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Абилимпикс.Начало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2022, 2023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1-3 место.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чемпионат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компетенция «Жестовое искусство», «Школьники», 2022.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2-3 места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отборочный тур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детского фестиваля «Утренняя звезда», 2022-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Лауреатов, Специальный диплом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благотворительный фестиваль детского конкурса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АртПоляна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Диплом «Гран-при»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инклюзивный фестиваль «Парад талантов», 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Дипломы финалистов.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детского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«Утренняя звезда», 2022-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3 степени.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Жестового пения с международным участием «Поющие руки» среди обучающихся образовательных учреждений для глухих и слабослышащих детей. 07.04.2023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и лауреаты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чемпионат по профессиональному мастерству среди инвалидов и лиц с ограниченными возможностями здоровья «Абилимпикс» 2023, компетенция «Жестовое искусство», «Школьники», 16-18 мая 2023. 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и 3 места</a:t>
            </a:r>
          </a:p>
        </p:txBody>
      </p:sp>
    </p:spTree>
    <p:extLst>
      <p:ext uri="{BB962C8B-B14F-4D97-AF65-F5344CB8AC3E}">
        <p14:creationId xmlns:p14="http://schemas.microsoft.com/office/powerpoint/2010/main" val="157685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79" y="919674"/>
            <a:ext cx="10058400" cy="6981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Кондрашова Анна Николаевна</a:t>
            </a:r>
            <a:b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 «Юный фотограф»)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1772816"/>
            <a:ext cx="6685384" cy="4536504"/>
          </a:xfrm>
        </p:spPr>
        <p:txBody>
          <a:bodyPr>
            <a:normAutofit/>
          </a:bodyPr>
          <a:lstStyle/>
          <a:p>
            <a:pPr marL="0" indent="0">
              <a:lnSpc>
                <a:spcPts val="1900"/>
              </a:lnSpc>
              <a:spcBef>
                <a:spcPct val="2000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без категории</a:t>
            </a:r>
          </a:p>
          <a:p>
            <a:pPr marL="0" indent="0">
              <a:lnSpc>
                <a:spcPts val="1900"/>
              </a:lnSpc>
              <a:spcBef>
                <a:spcPct val="2000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СПбГПУ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факультет медицинской физики и биоинженерии, техническая физика, специалитет, 2013г.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РГПУ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им.Герцена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Институт дефектологического образования и реабилитации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ИДОиР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специальное (дефектологическое) образование, бакалавр, 2017 г.</a:t>
            </a:r>
          </a:p>
          <a:p>
            <a:pPr>
              <a:lnSpc>
                <a:spcPct val="80000"/>
              </a:lnSpc>
              <a:buClr>
                <a:srgbClr val="FFAC33"/>
              </a:buClr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повышения квалификации и  переподготовки, специальное (дефектологическое) образование, 580 часов, 2019 г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лет</a:t>
            </a:r>
          </a:p>
          <a:p>
            <a:pPr>
              <a:lnSpc>
                <a:spcPts val="19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 лет</a:t>
            </a:r>
          </a:p>
          <a:p>
            <a:pPr>
              <a:lnSpc>
                <a:spcPts val="19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№31: 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C593D-5EF9-41A2-AC76-ABD936F01A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145"/>
          <a:stretch/>
        </p:blipFill>
        <p:spPr>
          <a:xfrm>
            <a:off x="1199456" y="1802092"/>
            <a:ext cx="3004046" cy="37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58B1C5-B27E-410A-A042-74C3B1769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08050"/>
            <a:ext cx="10801350" cy="4894263"/>
          </a:xfrm>
        </p:spPr>
        <p:txBody>
          <a:bodyPr rtlCol="0">
            <a:normAutofit/>
          </a:bodyPr>
          <a:lstStyle/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 startAt="2"/>
              <a:defRPr/>
            </a:pPr>
            <a:endParaRPr lang="ru-RU" altLang="ru-RU" i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ru-RU" altLang="ru-RU" sz="2800" i="1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2D1C-BAFF-4175-9D1C-5999D2CEB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982" y="145715"/>
            <a:ext cx="7319963" cy="50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Повышение квалификации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87A84-120B-45BC-9D09-DDBFBD1B5120}"/>
              </a:ext>
            </a:extLst>
          </p:cNvPr>
          <p:cNvSpPr txBox="1"/>
          <p:nvPr/>
        </p:nvSpPr>
        <p:spPr>
          <a:xfrm>
            <a:off x="551384" y="908720"/>
            <a:ext cx="1044116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«Сурдопедагогика: организация обучения, воспитания, коррекция нарушений развития и социальной адаптации глухих, слабослышащих, позднооглохших обучающихся в условиях реализации программы ФГОС», 144 часа, ООО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- 2020г.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75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836" y="260350"/>
            <a:ext cx="2952328" cy="4323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312BC-7A72-4B44-867A-1399B0D3344F}"/>
              </a:ext>
            </a:extLst>
          </p:cNvPr>
          <p:cNvSpPr txBox="1"/>
          <p:nvPr/>
        </p:nvSpPr>
        <p:spPr>
          <a:xfrm>
            <a:off x="695400" y="908720"/>
            <a:ext cx="11089232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чемпионат по профессиональному мастерству среди инвалидов и лиц с ограниченными возможностями здоровья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Абилимпикс.Начало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компетенция «Фотограф», «Школьники», 2022.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2-3 места.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чемпионат по профессиональному мастерству среди инвалидов и лиц с ограниченными возможностями здоровья «Абилимпикс» 2023, компетенция «Студийный фотограф», «Школьники», 16-18 мая 2023. 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и 3 места</a:t>
            </a:r>
          </a:p>
          <a:p>
            <a:pPr marL="342900" indent="-342900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2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79" y="919674"/>
            <a:ext cx="10058400" cy="6981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Полищук Ирина Викторовна</a:t>
            </a:r>
            <a:b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«Студия жестового пения «Созвездие рук»», Театральная студия «Перевоплощение»)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1772816"/>
            <a:ext cx="7272808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первой квалификационной категории </a:t>
            </a:r>
            <a:r>
              <a:rPr lang="ru-RU" sz="2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»,№316-р  21.02.2022</a:t>
            </a:r>
            <a:r>
              <a:rPr lang="ru-RU" sz="2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ЛГУ им. А.С. Пушкина, специальность «Тифлопедагог, логопед» 2012г.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Среднее: ФКПОУ «Межрегиональный центр реабилитации лиц с проблемами слуха (колледж)», специальность – Сурдопереводчик.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переподготовки: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(сурдопедагог) 15 декабря 2020 - 30 марта 2022. «Организация деятельности сурдопедагога».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 «Обучение и воспитание детей с ограниченными возможностями здоровья в системе дополнительного образования», 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9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года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№31: 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DA402-37BE-4AAA-B42D-7420F80F8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443"/>
          <a:stretch/>
        </p:blipFill>
        <p:spPr>
          <a:xfrm>
            <a:off x="1199456" y="1900017"/>
            <a:ext cx="2808312" cy="30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58B1C5-B27E-410A-A042-74C3B1769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08050"/>
            <a:ext cx="10801350" cy="4894263"/>
          </a:xfrm>
        </p:spPr>
        <p:txBody>
          <a:bodyPr rtlCol="0">
            <a:normAutofit/>
          </a:bodyPr>
          <a:lstStyle/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 startAt="2"/>
              <a:defRPr/>
            </a:pPr>
            <a:endParaRPr lang="ru-RU" altLang="ru-RU" i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ru-RU" altLang="ru-RU" sz="2800" i="1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2D1C-BAFF-4175-9D1C-5999D2CEB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982" y="145715"/>
            <a:ext cx="7319963" cy="50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Повышение квалификации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87A84-120B-45BC-9D09-DDBFBD1B5120}"/>
              </a:ext>
            </a:extLst>
          </p:cNvPr>
          <p:cNvSpPr txBox="1"/>
          <p:nvPr/>
        </p:nvSpPr>
        <p:spPr>
          <a:xfrm>
            <a:off x="551384" y="908720"/>
            <a:ext cx="104411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«Инклюзивный театр. Создание спектаклей» - Российский институт театрального искусства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Гитис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Москва 23.05.2022-26.05.2022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 Санкт-Петербургской академии постдипломного педагогического образования «Практика социализации в современных разновозрастных сообществах» - 36 часов, 2019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699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836" y="260350"/>
            <a:ext cx="2952328" cy="4323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312BC-7A72-4B44-867A-1399B0D3344F}"/>
              </a:ext>
            </a:extLst>
          </p:cNvPr>
          <p:cNvSpPr txBox="1"/>
          <p:nvPr/>
        </p:nvSpPr>
        <p:spPr>
          <a:xfrm>
            <a:off x="695400" y="908720"/>
            <a:ext cx="10873208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инклюзивный творческий фестиваль «Территория добра», 2021,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инклюзивный творческий фестиваль «Территория добра»,  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творческий фестиваль-конкурс для людей с ограниченными возможностями здоровья «Мир внутри нас» 2021 –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и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фестиваль-конкурс для людей с ограниченными возможностями здоровья «Мир внутри нас»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и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открытый фестиваль «Артист душой» 2021,2022 -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открытый онлайн фестиваль «Поверь в себя», 2021, 2022 -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2 степени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городской ученический фестиваль для обучающихся с ОВЗ «Голос страны - время действовать» 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творческий фестиваль для детей с ограниченными возможностями «Парус мечты», 2021, 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1 степени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Жестового пения с международным участием «Поющие руки» среди обучающихся образовательных учреждений для глухих и слабослышащих детей, 2022, 2023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и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фестиваль-конкурс жестовой песни «Слияние сердец» 2021,2022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победителей, специальные дипломы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126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836" y="260350"/>
            <a:ext cx="2952328" cy="43234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5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312BC-7A72-4B44-867A-1399B0D3344F}"/>
              </a:ext>
            </a:extLst>
          </p:cNvPr>
          <p:cNvSpPr txBox="1"/>
          <p:nvPr/>
        </p:nvSpPr>
        <p:spPr>
          <a:xfrm>
            <a:off x="695400" y="908720"/>
            <a:ext cx="11089232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чемпионат по профессиональному мастерству среди инвалидов и лиц с ограниченными возможностями здоровья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Абилимпикс.Начало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2022, 2023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1-3 место.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чемпионат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компетенция «Жестовое искусство», «Школьники», 2022.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2-3 места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отборочный тур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детского фестиваля «Утренняя звезда», 2022-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Лауреатов, Специальный диплом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благотворительный фестиваль детского конкурса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АртПоляна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Диплом «Гран-при»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инклюзивный фестиваль «Парад талантов», 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Дипломы финалистов.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детского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«Утренняя звезда», 2022-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3 степени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Жестового пения с международным участием «Поющие руки» среди обучающихся образовательных учреждений для глухих и слабослышащих детей. 07.04.2023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и лауреаты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чемпионат по профессиональному мастерству среди инвалидов и лиц с ограниченными возможностями здоровья «Абилимпикс» 2023, компетенция «Жестовое искусство», «Школьники», 16-18 мая 2023. 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и 3 места</a:t>
            </a:r>
          </a:p>
        </p:txBody>
      </p:sp>
    </p:spTree>
    <p:extLst>
      <p:ext uri="{BB962C8B-B14F-4D97-AF65-F5344CB8AC3E}">
        <p14:creationId xmlns:p14="http://schemas.microsoft.com/office/powerpoint/2010/main" val="295989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43D73B-1984-40C8-81DE-FDDA0B5A4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Amiri"/>
              </a:rPr>
              <a:t>Художественная направленность</a:t>
            </a:r>
            <a:endParaRPr lang="ru-RU" sz="7200" dirty="0">
              <a:solidFill>
                <a:schemeClr val="tx1"/>
              </a:solidFill>
              <a:latin typeface="Amiri"/>
            </a:endParaRPr>
          </a:p>
        </p:txBody>
      </p:sp>
    </p:spTree>
    <p:extLst>
      <p:ext uri="{BB962C8B-B14F-4D97-AF65-F5344CB8AC3E}">
        <p14:creationId xmlns:p14="http://schemas.microsoft.com/office/powerpoint/2010/main" val="257347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0727"/>
            <a:ext cx="10369152" cy="936103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Круглякова</a:t>
            </a:r>
            <a: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 Татьяна Романовна</a:t>
            </a:r>
            <a:b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«Юный творец»)</a:t>
            </a:r>
            <a:br>
              <a:rPr lang="ru-RU" dirty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800" y="1772816"/>
            <a:ext cx="7488832" cy="4536504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</a:t>
            </a:r>
          </a:p>
          <a:p>
            <a:pPr marL="19431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РГПУ им.  А.И. Герцена, факультет коррекционной педагогики, кафедра сурдопедагогики, специальное (дефектологическое) образование – в 2016г. – бакалавр</a:t>
            </a:r>
          </a:p>
          <a:p>
            <a:pPr marL="19431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РГПУ им.  А.И. Герцена, институт дефектологического образования и реабилитации, кафедра сурдопедагогики, специальное (дефектологическое) образование – в 2018г. – магистр.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ДПО «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УрИПКиП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г. Пермь, Сурдопедагогика. Коррекционно-развивающее обучение детей с нарушениями слуха в условиях реализации ФГОС., 340ч. 24.10-27.12.2018 (квалификация – педагог по работе с детьми с нарушениями слуха)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«, Обучение и воспитание детей с ОВЗ в системе дополнительного образования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- Педагог дополнительного образования)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: 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123\Desktop\IMG_6746-06-09-19-09-46.jpeg">
            <a:extLst>
              <a:ext uri="{FF2B5EF4-FFF2-40B4-BE49-F238E27FC236}">
                <a16:creationId xmlns:a16="http://schemas.microsoft.com/office/drawing/2014/main" id="{61D5E084-8CED-4760-8587-059C4671A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t="9822" r="3593" b="10858"/>
          <a:stretch/>
        </p:blipFill>
        <p:spPr bwMode="auto">
          <a:xfrm rot="5400000">
            <a:off x="548842" y="2567446"/>
            <a:ext cx="3903683" cy="2602455"/>
          </a:xfrm>
          <a:prstGeom prst="rect">
            <a:avLst/>
          </a:prstGeom>
          <a:ln w="88900" cap="sq" cmpd="thickThin">
            <a:solidFill>
              <a:srgbClr val="00537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5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0" y="116632"/>
            <a:ext cx="11161240" cy="108356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lIns="91440" tIns="45720" rIns="91440" bIns="45720" rtlCol="0" anchor="ctr" anchorCtr="1"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Состав педагогов дополнительного образования </a:t>
            </a:r>
            <a:br>
              <a:rPr lang="ru-RU" sz="2400" b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ru-RU" sz="2400" b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на2023-2024 </a:t>
            </a:r>
            <a:r>
              <a:rPr lang="en-US" sz="2400" b="1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учебный</a:t>
            </a:r>
            <a:r>
              <a:rPr lang="en-US" sz="2400" b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400" b="1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год</a:t>
            </a:r>
            <a:endParaRPr lang="en-US" sz="2400" b="1" cap="all" spc="-100" dirty="0">
              <a:solidFill>
                <a:schemeClr val="tx1">
                  <a:lumMod val="85000"/>
                  <a:lumOff val="1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4CF3B3E-4342-49A4-A008-04763A9EC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00200"/>
            <a:ext cx="10657184" cy="5109120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Amiri"/>
              </a:rPr>
              <a:t>Социально-педагогическая направленность: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Аристова Анастасия Владимировна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Ирина Викторовна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Кондрашова Анна Николаевна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Amiri"/>
              </a:rPr>
              <a:t>Художественная направленность: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Круглякова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Романовна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Коростелкина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Ирина Евгеньевна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Хагундокова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Мухамедовна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Хонина Ирина Александровна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Быстрова Евгения Александровна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Amiri" panose="00000500000000000000"/>
              </a:rPr>
              <a:t>Туристско-краеведческая 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Amiri" panose="00000500000000000000"/>
              </a:rPr>
              <a:t>физкультурно-спортивная направленность: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Воропаев Михаил Александрович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Алексей Михайлович</a:t>
            </a:r>
          </a:p>
          <a:p>
            <a:pPr marL="0" indent="0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Осмоловский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 Юрьевич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Шевцова Анастасия Владимировна</a:t>
            </a:r>
          </a:p>
          <a:p>
            <a:endParaRPr lang="ru-RU" sz="3200" dirty="0"/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/>
          </a:p>
          <a:p>
            <a:pPr marL="0" indent="0">
              <a:buNone/>
            </a:pPr>
            <a:endParaRPr lang="ru-RU" sz="1700" dirty="0"/>
          </a:p>
          <a:p>
            <a:pPr marL="342900" indent="-342900">
              <a:buFont typeface="+mj-lt"/>
              <a:buAutoNum type="arabicPeriod"/>
            </a:pPr>
            <a:endParaRPr lang="ru-RU" sz="17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80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2D1C-BAFF-4175-9D1C-5999D2CEB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6018" y="260648"/>
            <a:ext cx="7319963" cy="50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Повышение квалификации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FED78-58F8-46FB-BCD8-EF946EF6BF0B}"/>
              </a:ext>
            </a:extLst>
          </p:cNvPr>
          <p:cNvSpPr txBox="1"/>
          <p:nvPr/>
        </p:nvSpPr>
        <p:spPr>
          <a:xfrm>
            <a:off x="443371" y="1052736"/>
            <a:ext cx="113052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требований обновленных ФГОС НОО, ФГОС ООО в работе учителя», центр непрерывного повышения  педагогического мастерства, iom.spbappo.ru, 72 ч., 18.04.22-23.05.22г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836" y="260350"/>
            <a:ext cx="2952328" cy="4323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312BC-7A72-4B44-867A-1399B0D3344F}"/>
              </a:ext>
            </a:extLst>
          </p:cNvPr>
          <p:cNvSpPr txBox="1"/>
          <p:nvPr/>
        </p:nvSpPr>
        <p:spPr>
          <a:xfrm>
            <a:off x="695400" y="908720"/>
            <a:ext cx="10873208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чемпионат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«Умения Юных.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 skills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«Юный мастер линии упаковки готовой продукции», 2022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финалиста.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по профессиональному мастерству среди инвалидов и лиц с ограниченными возможностями здоровья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Начало».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«Изобразительное искусство», 2022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1-2 места.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чемпионат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«Умения Юных.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«Юный мастер линии упаковки готовой продукции», 2023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«Волшебство золотой осени».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«ИЗО», 2022.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Дипломант.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видеопродуктов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«Веб-Пеликан 2022»,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«Видеоурок»,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подноминация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2022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544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0727"/>
            <a:ext cx="10369152" cy="936103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Коростелкина</a:t>
            </a:r>
            <a: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 Елена Николаевна</a:t>
            </a:r>
            <a:b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Изостудия «Батик» )</a:t>
            </a:r>
            <a:br>
              <a:rPr lang="ru-RU" dirty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1772816"/>
            <a:ext cx="7488832" cy="4536504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первой квалификационной категории: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Комитета по образованию Санкт-Петербурга от 28.06.2022 г. №1314-р)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 Декоративно-прикладного искусства, 2008 г.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РГПУ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им.Герцена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 Институт педагогики по программе  «Духовно-нравственное воспитание», магистр,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повышения квалификации и  переподготовки, специальное (дефектологическое) образование, 580 часов, 2019 г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лет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лет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3" descr="C:\Users\Учитель\Desktop\Воспитатель Татьяна Романовна\МО воспитателей\МО 2019-2020\Фото воспитателей\IMG_6724-05-09-19-05-51.JPG">
            <a:extLst>
              <a:ext uri="{FF2B5EF4-FFF2-40B4-BE49-F238E27FC236}">
                <a16:creationId xmlns:a16="http://schemas.microsoft.com/office/drawing/2014/main" id="{F09C2E16-9632-42E6-8607-ED5B907E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8422"/>
          <a:stretch>
            <a:fillRect/>
          </a:stretch>
        </p:blipFill>
        <p:spPr bwMode="auto">
          <a:xfrm>
            <a:off x="1271464" y="1893525"/>
            <a:ext cx="2736304" cy="385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80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58B1C5-B27E-410A-A042-74C3B1769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875"/>
            <a:ext cx="10801350" cy="4389438"/>
          </a:xfrm>
        </p:spPr>
        <p:txBody>
          <a:bodyPr rtlCol="0">
            <a:normAutofit/>
          </a:bodyPr>
          <a:lstStyle/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 startAt="2"/>
              <a:defRPr/>
            </a:pPr>
            <a:endParaRPr lang="ru-RU" altLang="ru-RU" i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ru-RU" altLang="ru-RU" sz="2800" i="1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2D1C-BAFF-4175-9D1C-5999D2CEB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20727" y="260648"/>
            <a:ext cx="5159896" cy="50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Повышение квалификации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FED78-58F8-46FB-BCD8-EF946EF6BF0B}"/>
              </a:ext>
            </a:extLst>
          </p:cNvPr>
          <p:cNvSpPr txBox="1"/>
          <p:nvPr/>
        </p:nvSpPr>
        <p:spPr>
          <a:xfrm>
            <a:off x="839416" y="874455"/>
            <a:ext cx="1051316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дополнительного профессионального образования «Федеральный институт повышения квалификации и переподготовки», Специальное (дефектологическое) образование: сурдопедагог.</a:t>
            </a:r>
          </a:p>
          <a:p>
            <a:pPr marL="342900" indent="-3429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профессионального образования (повышения квалификации) специалистов Санкт-Петербургская академия постдипломного педагогического образования, специальность - Обучен6ие изобразительному искусству, черчению</a:t>
            </a:r>
          </a:p>
        </p:txBody>
      </p:sp>
    </p:spTree>
    <p:extLst>
      <p:ext uri="{BB962C8B-B14F-4D97-AF65-F5344CB8AC3E}">
        <p14:creationId xmlns:p14="http://schemas.microsoft.com/office/powerpoint/2010/main" val="169105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0727"/>
            <a:ext cx="10369152" cy="93610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Кольцова Ирина Евгеньевна</a:t>
            </a:r>
            <a:b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«Хореографический коллектив «Праздник»»)</a:t>
            </a:r>
            <a:br>
              <a:rPr lang="ru-RU" dirty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40" y="1772816"/>
            <a:ext cx="7128792" cy="4536504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без категории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ЛАХУ им. А.Я. Вагановой (Академия русского балета) в 1971г. – артистка балета 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РГПУ им. А.И. Герцена по программе «Методология и технологии реализации ФГОС обучающихся с ОВЗ в условиях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специальной (коррекционной) школы», февраль 2015г.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год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лет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2520F0-88EC-4EE3-8120-44AC0936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919312"/>
            <a:ext cx="2968470" cy="395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87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2D1C-BAFF-4175-9D1C-5999D2CEB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89832" y="188640"/>
            <a:ext cx="5100217" cy="50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Повышение квалификации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FED78-58F8-46FB-BCD8-EF946EF6BF0B}"/>
              </a:ext>
            </a:extLst>
          </p:cNvPr>
          <p:cNvSpPr txBox="1"/>
          <p:nvPr/>
        </p:nvSpPr>
        <p:spPr>
          <a:xfrm>
            <a:off x="839266" y="871121"/>
            <a:ext cx="10801350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ГБУ ИМЦ Невского района СПб по ДОП «Реализация ФГОС общего образования: системы моделирования учебных заданий как основа эффективного процесса обучения» апрель-май 2017г.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при ГБУДО «Санкт- Петербургский центр оценки качества образования и информационных  технологий» по программе «Использование МS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обработки и анализа данных» – 22.11.2018г. (40 часов)</a:t>
            </a:r>
          </a:p>
          <a:p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0120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836" y="260350"/>
            <a:ext cx="2952328" cy="4323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312BC-7A72-4B44-867A-1399B0D3344F}"/>
              </a:ext>
            </a:extLst>
          </p:cNvPr>
          <p:cNvSpPr txBox="1"/>
          <p:nvPr/>
        </p:nvSpPr>
        <p:spPr>
          <a:xfrm>
            <a:off x="695400" y="908720"/>
            <a:ext cx="10873208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хореографических коллективов в рамках городского фестиваля - конкурса инклюзивного художественного творчества «Вера. Надежда. Любовь.» среди учащихся государственных образовательных учреждений, реализующих программу инклюзивного образования в номинации «Современный эстрадный танец» ,2020г.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хореографических коллективов в рамках городского фестиваля - конкурса инклюзивного художественного творчества «Вера. Надежда. Любовь.» среди учащихся государственных образовательных учреждений, реализующих программу инклюзивного образования в номинации «Современный эстрадный танец»,2020г.-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Лауреата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инструментального искусства «Созвучие» в рамках городского фестиваля - конкурса инклюзивного художественного творчества «Вера. Надежда. Любовь» среди учащихся государственных образовательных учреждений, реализующих адаптированные образовательные программы для детей с ОВЗ в номинации «Ансамбль», 2020г.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Лауреата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городской творческий фестиваль «Парус Мечты» ,2022 г.-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лауреата 1-й степени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инклюзивный творческий фестиваль «Территория добра», 2021г.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Лауреата </a:t>
            </a:r>
          </a:p>
        </p:txBody>
      </p:sp>
    </p:spTree>
    <p:extLst>
      <p:ext uri="{BB962C8B-B14F-4D97-AF65-F5344CB8AC3E}">
        <p14:creationId xmlns:p14="http://schemas.microsoft.com/office/powerpoint/2010/main" val="1024400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0727"/>
            <a:ext cx="10729192" cy="936103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tx1"/>
                </a:solidFill>
                <a:latin typeface="Arial Black" panose="020B0A04020102020204" pitchFamily="34" charset="0"/>
              </a:rPr>
              <a:t>Хагундокова</a:t>
            </a: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 Анастасия Мухамедовна</a:t>
            </a:r>
            <a:b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«Хореографический коллектив «Чувство ритма»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br>
              <a:rPr lang="ru-RU" dirty="0">
                <a:solidFill>
                  <a:schemeClr val="tx1"/>
                </a:solidFill>
              </a:rPr>
            </a:br>
            <a:endParaRPr lang="ru-RU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40" y="1772816"/>
            <a:ext cx="7128792" cy="4536504"/>
          </a:xfrm>
        </p:spPr>
        <p:txBody>
          <a:bodyPr>
            <a:normAutofit lnSpcReduction="10000"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первой квалификационной категории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</a:p>
          <a:p>
            <a:pPr marL="1080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Среднее, МЦР, Павловск, социальный работник. </a:t>
            </a:r>
          </a:p>
          <a:p>
            <a:pPr marL="1080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РГПУ им.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А.И.Герцена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факультет коррекционной педагогики, специальное дефектологическое образование, специалитет.</a:t>
            </a:r>
          </a:p>
          <a:p>
            <a:pPr marL="108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</a:p>
          <a:p>
            <a:pPr marL="1080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повышения квалификации и  переподготовки, специальное (дефектологическое) образование, 580 часов, 2019 г.</a:t>
            </a:r>
          </a:p>
          <a:p>
            <a:pPr marL="1080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 «Обучение и воспитание детей с ОВЗ в системе дополнительного образования», ООО «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Инфорурок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Смоленск,28.07.2021г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лет.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лет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E83C4-C244-4C51-AD77-C87F46CECA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2579" r="8980" b="9948"/>
          <a:stretch/>
        </p:blipFill>
        <p:spPr>
          <a:xfrm>
            <a:off x="1312557" y="1916830"/>
            <a:ext cx="301415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12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836" y="260350"/>
            <a:ext cx="2952328" cy="4323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D42C1-A34B-41BF-B849-ED03B56401E5}"/>
              </a:ext>
            </a:extLst>
          </p:cNvPr>
          <p:cNvSpPr txBox="1"/>
          <p:nvPr/>
        </p:nvSpPr>
        <p:spPr>
          <a:xfrm>
            <a:off x="911424" y="764704"/>
            <a:ext cx="10873208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открытый фестиваль «Поверь в себя» 14.04.2022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2 место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инклюзивный творческий фестиваль «Территория добра» 24.11.2021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Димпломант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открытый фестиваль «Артист душой» 10.12.2021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участника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хореографических коллективов «Танцевальная мозаика» в рамках регионального фестиваля-конкурса инклюзивного художественного творчества «Вера.Надежда.Любовь»2022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в номинации «Современный эстрадный танец»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открытый фестиваль «Поверь в себя» 14.04.2022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2 место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хореографических коллективов «Танцевальная мозаика» в рамках регионального фестиваля-конкурса инклюзивного художественного творчества «Вера.Надежда.Любовь»2023 Диплом победителя в номинации «Народный танец»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8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0727"/>
            <a:ext cx="10729192" cy="93610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Хонина Ирина Александровна</a:t>
            </a:r>
            <a:b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 «Город мастеров»)</a:t>
            </a:r>
            <a:br>
              <a:rPr lang="ru-RU" dirty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24" y="1772816"/>
            <a:ext cx="7272808" cy="4536504"/>
          </a:xfrm>
        </p:spPr>
        <p:txBody>
          <a:bodyPr>
            <a:normAutofit fontScale="92500" lnSpcReduction="20000"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первой квалификационной категории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Комитета по образованию от 26.05.2022 №1026-р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Институт специальной педагогики и психологии имени Рауля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Валленберга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факультет: Специальная психология, 2015 г.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Профессиональная переподготовка: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повышения   квалификации и  переподготовки, специальное (дефектологическое) образование, 580 часов, 2019 г.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года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лет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111C8F-04AE-4484-9904-AC20A315C5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916830"/>
            <a:ext cx="3057718" cy="345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50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7739063" y="4429125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itchFamily="34" charset="0"/>
              </a:rPr>
              <a:t>.</a:t>
            </a:r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5519738" y="6453189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Franklin Gothic Book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801DB08-3286-44F5-BD51-D70812A5CB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145"/>
          <a:stretch/>
        </p:blipFill>
        <p:spPr>
          <a:xfrm>
            <a:off x="4787725" y="2267842"/>
            <a:ext cx="1832325" cy="2309979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3D81C9C9-38E9-488A-A5D4-5CD3FDCC2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036" y="4757306"/>
            <a:ext cx="2139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Кондрашова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 Анна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Николаевна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EB1CD5D-4F3A-4372-B130-4B3207F8EA04}"/>
              </a:ext>
            </a:extLst>
          </p:cNvPr>
          <p:cNvSpPr/>
          <p:nvPr/>
        </p:nvSpPr>
        <p:spPr>
          <a:xfrm>
            <a:off x="8361901" y="4757306"/>
            <a:ext cx="17155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Полищук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Ирина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Викторовна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C00D922-D01E-479B-8CC0-00D6934777FE}"/>
              </a:ext>
            </a:extLst>
          </p:cNvPr>
          <p:cNvSpPr/>
          <p:nvPr/>
        </p:nvSpPr>
        <p:spPr>
          <a:xfrm>
            <a:off x="1199456" y="4757306"/>
            <a:ext cx="2323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Аристова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Анастасия Владимировна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B93110-3419-4408-A105-4300F6663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443"/>
          <a:stretch/>
        </p:blipFill>
        <p:spPr>
          <a:xfrm>
            <a:off x="8152806" y="2219215"/>
            <a:ext cx="2133725" cy="23234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318D45-B483-4612-8C50-6BC918601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33" y="2258083"/>
            <a:ext cx="1540336" cy="23105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98D4BD-1AE1-4483-94C1-87BE5B249656}"/>
              </a:ext>
            </a:extLst>
          </p:cNvPr>
          <p:cNvSpPr txBox="1"/>
          <p:nvPr/>
        </p:nvSpPr>
        <p:spPr>
          <a:xfrm>
            <a:off x="134595" y="116632"/>
            <a:ext cx="11866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miri"/>
              </a:rPr>
              <a:t>Социально-педагогическая направленность:</a:t>
            </a:r>
          </a:p>
        </p:txBody>
      </p:sp>
    </p:spTree>
    <p:extLst>
      <p:ext uri="{BB962C8B-B14F-4D97-AF65-F5344CB8AC3E}">
        <p14:creationId xmlns:p14="http://schemas.microsoft.com/office/powerpoint/2010/main" val="292797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58B1C5-B27E-410A-A042-74C3B1769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875"/>
            <a:ext cx="10801350" cy="4389438"/>
          </a:xfrm>
        </p:spPr>
        <p:txBody>
          <a:bodyPr rtlCol="0">
            <a:normAutofit/>
          </a:bodyPr>
          <a:lstStyle/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 startAt="2"/>
              <a:defRPr/>
            </a:pPr>
            <a:endParaRPr lang="ru-RU" altLang="ru-RU" i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ru-RU" altLang="ru-RU" sz="2800" i="1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2D1C-BAFF-4175-9D1C-5999D2CEB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7648" y="148643"/>
            <a:ext cx="5256584" cy="50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Повышение квалификации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FED78-58F8-46FB-BCD8-EF946EF6BF0B}"/>
              </a:ext>
            </a:extLst>
          </p:cNvPr>
          <p:cNvSpPr txBox="1"/>
          <p:nvPr/>
        </p:nvSpPr>
        <p:spPr>
          <a:xfrm>
            <a:off x="1055440" y="908720"/>
            <a:ext cx="1008112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профессиональной переподготовке. №102704 от 18.08.2021 г. 270 часов.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и воспитание детей с ограниченными возможностями здоровья в системе дополнительного образования»</a:t>
            </a:r>
          </a:p>
          <a:p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950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8120" y="260648"/>
            <a:ext cx="3935760" cy="5043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2D803-C341-493E-BD05-55F9DE0F35AA}"/>
              </a:ext>
            </a:extLst>
          </p:cNvPr>
          <p:cNvSpPr txBox="1"/>
          <p:nvPr/>
        </p:nvSpPr>
        <p:spPr>
          <a:xfrm>
            <a:off x="911424" y="1009302"/>
            <a:ext cx="106045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8000" indent="-457200">
              <a:spcAft>
                <a:spcPts val="600"/>
              </a:spcAft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ученический фестиваль «Голос страны-Время действовать»:  Номинация: «Голос Победы-память в живописи».   -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Гран-при.</a:t>
            </a:r>
          </a:p>
          <a:p>
            <a:pPr marL="108000" indent="-457200">
              <a:spcAft>
                <a:spcPts val="600"/>
              </a:spcAft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Городской творческий фестиваль «Парус Мечты».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 1 степени </a:t>
            </a:r>
          </a:p>
          <a:p>
            <a:pPr marL="108000" indent="-457200">
              <a:spcAft>
                <a:spcPts val="600"/>
              </a:spcAft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Районный конкурс «Александр Невский».-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 3 степени</a:t>
            </a:r>
          </a:p>
          <a:p>
            <a:pPr marL="108000" indent="-457200">
              <a:spcAft>
                <a:spcPts val="600"/>
              </a:spcAft>
              <a:buFontTx/>
              <a:buAutoNum type="arabicPeriod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-457200" algn="just"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Награды, благодарности</a:t>
            </a:r>
          </a:p>
          <a:p>
            <a:pPr marL="1080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творческий фестиваль «Парус Мечты».</a:t>
            </a:r>
          </a:p>
          <a:p>
            <a:pPr marL="1080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Фестиваль художественного творчества «Поверь в себя.</a:t>
            </a:r>
          </a:p>
          <a:p>
            <a:pPr marL="1080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Районный конкурс «Александр Невский».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96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0727"/>
            <a:ext cx="10729192" cy="93610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Быстрова Евгения Александровна</a:t>
            </a:r>
            <a:b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 «Умелые ручки»)</a:t>
            </a:r>
            <a:br>
              <a:rPr lang="ru-RU" dirty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24" y="1772816"/>
            <a:ext cx="7272808" cy="453650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8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№31: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57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43D73B-1984-40C8-81DE-FDDA0B5A4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latin typeface="Amiri"/>
              </a:rPr>
              <a:t>Туристско-краеведческая направленность</a:t>
            </a:r>
            <a:br>
              <a:rPr lang="ru-RU" sz="5400" b="1" dirty="0">
                <a:latin typeface="Amiri"/>
              </a:rPr>
            </a:br>
            <a:r>
              <a:rPr lang="ru-RU" sz="5400" b="1" dirty="0">
                <a:latin typeface="Amiri"/>
              </a:rPr>
              <a:t>И</a:t>
            </a:r>
            <a:br>
              <a:rPr lang="ru-RU" sz="5400" b="1" dirty="0">
                <a:latin typeface="Amiri"/>
              </a:rPr>
            </a:br>
            <a:r>
              <a:rPr lang="ru-RU" sz="5400" b="1" dirty="0">
                <a:latin typeface="Amiri"/>
              </a:rPr>
              <a:t>Физкультурно-спортивная направленность</a:t>
            </a:r>
            <a:endParaRPr lang="ru-RU" sz="5400" dirty="0">
              <a:latin typeface="Amiri"/>
            </a:endParaRPr>
          </a:p>
        </p:txBody>
      </p:sp>
    </p:spTree>
    <p:extLst>
      <p:ext uri="{BB962C8B-B14F-4D97-AF65-F5344CB8AC3E}">
        <p14:creationId xmlns:p14="http://schemas.microsoft.com/office/powerpoint/2010/main" val="1413089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0728"/>
            <a:ext cx="10369152" cy="6981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Воропаев Михаил Александрович</a:t>
            </a:r>
            <a:b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«Юный турист» (спортивное ориентирование и туризм),</a:t>
            </a:r>
            <a:b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«Юный ориентировщик (спортивное  ориентирование – спорт глухих»)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1772816"/>
            <a:ext cx="7056784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высшей квалификационной категории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Комитета по образованию от 27.12.2021 № 3446)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государственный Университет физической культуры, спорта и здоровья им. П.Ф. Лесгафта;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</a:p>
          <a:p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ДПО «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УрИПКиП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г. Пермь, Сурдопедагогика. Коррекционно-развивающее обучение детей с нарушениями слуха в условиях реализации ФГОС., 340ч. 24.10-27.12.2018 (квалификация – педагог по работе с детьми с нарушениями слуха)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«, Обучение и воспитание детей с ОВЗ в системе дополнительного образования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- Педагог дополнительного образования)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14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: 12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F21B85-EBBB-42B8-A9A0-EE7327856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916832"/>
            <a:ext cx="2809747" cy="375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561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58B1C5-B27E-410A-A042-74C3B1769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622" y="1056655"/>
            <a:ext cx="11305256" cy="43894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 2" panose="05020102010507070707" pitchFamily="18" charset="2"/>
              <a:buAutoNum type="arabicPeriod"/>
              <a:defRPr/>
            </a:pP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компьютерных технологий в процессе обучения в условиях реализации ФГОС», ООО «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19.04.-8.05.2019, 72 ч.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 2" panose="05020102010507070707" pitchFamily="18" charset="2"/>
              <a:buAutoNum type="arabicPeriod"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ПК по дополнительной профессиональной программе «Плановая переподготовка инструкторов детско-юношеского туризма», в ГБОУ Балтийский берег, апрель-май 2020 г.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 2" panose="05020102010507070707" pitchFamily="18" charset="2"/>
              <a:buAutoNum type="arabicPeriod"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физическая культура: физкультурно-оздоровительные мероприятия, спорт (150 часов), НГУ им. П.Ф. Лесгафта, Санкт-Петербург, 13.04.21 - 11.05.21 г.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 2" panose="05020102010507070707" pitchFamily="18" charset="2"/>
              <a:buAutoNum type="arabicPeriod"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Переподготовка. «Обучение и воспитание детей с ограниченными возможностями здоровья в системе дополнительного образования (270 часов), ООО «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Город Смоленск, 16.03.21 - 12.05.21 г.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 2" panose="05020102010507070707" pitchFamily="18" charset="2"/>
              <a:buAutoNum type="arabicPeriod"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требований обновленных ФГОС НОО, ФГОС ООО в работе учителя», центр непрерывного повышения  педагогического мастерства, iom.spbappo.ru, 72 ч., 18.04.22-23.05.22г.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 startAt="2"/>
              <a:defRPr/>
            </a:pPr>
            <a:endParaRPr lang="ru-RU" altLang="ru-RU" i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ru-RU" altLang="ru-RU" sz="2800" i="1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2D1C-BAFF-4175-9D1C-5999D2CEB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780" y="332656"/>
            <a:ext cx="5576439" cy="50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Повышение квалификации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392" y="1196752"/>
            <a:ext cx="11233248" cy="49685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спринт «ГАТЧИНА-АЭРОДРОМ» 13.02.2022 –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Туристские соревнования «Люди идут по свету» и Открытые соревнования по спортивному ориентированию в условиях помещения. 27.02.2022 ГБУ ДО «ПДДТ» Невского района -  Призеры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Первенства «Спорт для всех» среди обучающихся с различными возможностями здоровья.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гребля-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индор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гребных тренажерах) 15.02 – 3.03.2022 –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физкультурные мероприятия среди инвалидов и лиц с ограниченными возможностями здоровья Невского района Санкт-Петербурга. Вид: Настольный теннис. Нозология: ПОДА, 15.03.2022 – Золотой призер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мероприятие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спортивному ориентированию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правонарушений 30.03.2022 –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призёры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Первенства «Спорт для всех» среди обучающихся с различными возможностями здоровья. Этап: мини-гольф 10-25.04.2022 – Призеры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Трейл-ориентированию в рамках Санкт - Петербуржской школьной спортивной лиги для обучающихся с ограниченными  возможностями здоровья, 19-21.04.2022 –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b="1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9BE4A-86E4-4194-8686-8E1EB6427CF1}"/>
              </a:ext>
            </a:extLst>
          </p:cNvPr>
          <p:cNvSpPr txBox="1"/>
          <p:nvPr/>
        </p:nvSpPr>
        <p:spPr>
          <a:xfrm>
            <a:off x="4097778" y="332656"/>
            <a:ext cx="39964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8603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9376" y="1124744"/>
            <a:ext cx="11233248" cy="504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Инклюзивный фестиваль спортивного ориентирования «Адмиралтейский Азимут»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21.04.2022 –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соревнования по спортивному ориентированию Невского района «ОТКРЫТИЯ ЛЕТНЕГО СЕЗОНА» 24.04.2022г, 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Санкт-Петербурга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спортивному ориентированию – спорт глухих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14.05.2022г;15.05.2022г 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Первенства «Спорт для всех» среди обучающихся с различными возможностями здоровья.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Спортивное ориентирование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-ориентирование), 19.05.2022 –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соревнования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спортивному туризму и ориентированию Невского района «ИТОГОВЫЙ СЛЕТ» 21.05.2022г –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массовые соревнования «Российский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азимут»Трейл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-ориентирование 21.05.2022 –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призеры.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Кубок СШОР им.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ориентированию среди учащихся с нарушение слуха –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b="1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F4DFF1-ED66-4A91-8865-186D344C46A9}"/>
              </a:ext>
            </a:extLst>
          </p:cNvPr>
          <p:cNvSpPr txBox="1"/>
          <p:nvPr/>
        </p:nvSpPr>
        <p:spPr>
          <a:xfrm>
            <a:off x="4763852" y="431086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latin typeface="Constantia" panose="02030602050306030303" pitchFamily="18" charset="0"/>
              </a:rPr>
              <a:t>Достижения:</a:t>
            </a:r>
          </a:p>
        </p:txBody>
      </p:sp>
    </p:spTree>
    <p:extLst>
      <p:ext uri="{BB962C8B-B14F-4D97-AF65-F5344CB8AC3E}">
        <p14:creationId xmlns:p14="http://schemas.microsoft.com/office/powerpoint/2010/main" val="3865412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6879D-DCC4-4570-8AB2-62B63FFD48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9472" y="188640"/>
            <a:ext cx="3333056" cy="6238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53847-D6AC-4E2E-871B-14D7A006E6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5360" y="908720"/>
            <a:ext cx="11377264" cy="5328592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Онлайн-этап «Старты готов к труду и обороне», посвященные 75-ой годовщине Победы в Великой Отечественной войне 1941-1945 годов, -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- ГБОУ 31, руководитель команды – Воропаев М.А.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лыжной гонке (среди смешанных команд ГБОУ) Спартакиады профсоюза работников ОУ Невского района Санкт-Петербурга, 25.02.21.,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командный зачет.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этапа Первых всероссийских игр по ориентированию «ТОЧНЫЙ АЗИМУТ», 26.01.21 г.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 Первых всероссийских игр по ориентированию «ТОЧНЫЙ АЗИМУТ», 25.02.21 г.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соревнования Невского района 3по спортивному туризму «Итоговый слет».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Гр.юноши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-девушки,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детско-юношеские соревнования «Безопасное колесо» 2021-2022 среди обучающихся ОУ невского района 24.05.2022 –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финального мероприятия «Всероссийские игры по ориентированию «ТОЧНЫЙ АЗИМУТ» среди обучающихся образовательных организаций» Всероссийского фестиваля среди обучающихся, обучающихся с ограниченными возможностями здоровья и инвалидов по ориентированию на местности в 2022 году 25.10.2022 -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449796"/>
            <a:ext cx="828092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Волков Алексей Михайлович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159896" y="1997406"/>
            <a:ext cx="7776864" cy="43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допонительного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им. А.И. Герцена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лет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</a:t>
            </a:r>
          </a:p>
          <a:p>
            <a:pPr>
              <a:lnSpc>
                <a:spcPts val="18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13B9C1-5BB3-4F5E-BE32-9D0308F20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4541" r="27870" b="28962"/>
          <a:stretch/>
        </p:blipFill>
        <p:spPr>
          <a:xfrm>
            <a:off x="1415480" y="1844824"/>
            <a:ext cx="2819790" cy="375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08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7739063" y="4429125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itchFamily="34" charset="0"/>
              </a:rPr>
              <a:t>.</a:t>
            </a:r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5519738" y="6453189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B80EC9B-EE16-481F-A609-4EEADD68F75A}"/>
              </a:ext>
            </a:extLst>
          </p:cNvPr>
          <p:cNvSpPr/>
          <p:nvPr/>
        </p:nvSpPr>
        <p:spPr>
          <a:xfrm>
            <a:off x="5886814" y="5474455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 Black" panose="020B0A04020102020204" pitchFamily="34" charset="0"/>
                <a:cs typeface="Arial" panose="020B0604020202020204" pitchFamily="34" charset="0"/>
              </a:rPr>
              <a:t>Хагундокова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Анастасия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Мухамедовна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E2E83E4-5652-4C39-AEAA-333EB08AB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2579" r="8980" b="9948"/>
          <a:stretch/>
        </p:blipFill>
        <p:spPr>
          <a:xfrm>
            <a:off x="6384032" y="3009780"/>
            <a:ext cx="1813876" cy="2340000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17B1CEE-C567-4C2B-8441-C6BA08ABBE35}"/>
              </a:ext>
            </a:extLst>
          </p:cNvPr>
          <p:cNvSpPr/>
          <p:nvPr/>
        </p:nvSpPr>
        <p:spPr>
          <a:xfrm>
            <a:off x="8182249" y="4059725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Хонина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Ирина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Александровна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F4F75E2-A285-4826-BE24-B880FCC6F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556792"/>
            <a:ext cx="1501245" cy="234802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FE29C94-C1E5-419A-B1E2-37493F1A3FD8}"/>
              </a:ext>
            </a:extLst>
          </p:cNvPr>
          <p:cNvSpPr/>
          <p:nvPr/>
        </p:nvSpPr>
        <p:spPr>
          <a:xfrm>
            <a:off x="2122604" y="5489571"/>
            <a:ext cx="2034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Arial Black" panose="020B0A04020102020204" pitchFamily="34" charset="0"/>
                <a:cs typeface="Arial" panose="020B0604020202020204" pitchFamily="34" charset="0"/>
              </a:rPr>
              <a:t>Коростелкина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Елена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Николаевна</a:t>
            </a:r>
          </a:p>
        </p:txBody>
      </p:sp>
      <p:pic>
        <p:nvPicPr>
          <p:cNvPr id="38" name="Picture 3" descr="C:\Users\Учитель\Desktop\Воспитатель Татьяна Романовна\МО воспитателей\МО 2019-2020\Фото воспитателей\IMG_6724-05-09-19-05-51.JPG">
            <a:extLst>
              <a:ext uri="{FF2B5EF4-FFF2-40B4-BE49-F238E27FC236}">
                <a16:creationId xmlns:a16="http://schemas.microsoft.com/office/drawing/2014/main" id="{50B99F67-BA48-4A1C-BD77-ACADDD57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8422"/>
          <a:stretch>
            <a:fillRect/>
          </a:stretch>
        </p:blipFill>
        <p:spPr bwMode="auto">
          <a:xfrm>
            <a:off x="2279576" y="3009779"/>
            <a:ext cx="1720588" cy="2340000"/>
          </a:xfrm>
          <a:prstGeom prst="rect">
            <a:avLst/>
          </a:prstGeom>
        </p:spPr>
      </p:pic>
      <p:sp>
        <p:nvSpPr>
          <p:cNvPr id="41" name="Text Box 18">
            <a:extLst>
              <a:ext uri="{FF2B5EF4-FFF2-40B4-BE49-F238E27FC236}">
                <a16:creationId xmlns:a16="http://schemas.microsoft.com/office/drawing/2014/main" id="{38351983-F4E7-4568-B356-D385F9A3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159" y="4059725"/>
            <a:ext cx="27231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Arial Black" panose="020B0A04020102020204" pitchFamily="34" charset="0"/>
              </a:rPr>
              <a:t> </a:t>
            </a:r>
            <a:r>
              <a:rPr lang="ru-RU" altLang="ru-RU" dirty="0" err="1">
                <a:latin typeface="Arial Black" panose="020B0A04020102020204" pitchFamily="34" charset="0"/>
              </a:rPr>
              <a:t>Круглякова</a:t>
            </a:r>
            <a:r>
              <a:rPr lang="ru-RU" altLang="ru-RU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Татьяна </a:t>
            </a:r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Романовна</a:t>
            </a:r>
            <a:r>
              <a:rPr lang="ru-RU" altLang="ru-RU" b="1" i="1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2" name="Picture 2" descr="C:\Users\123\Desktop\IMG_6746-06-09-19-09-46.jpeg">
            <a:extLst>
              <a:ext uri="{FF2B5EF4-FFF2-40B4-BE49-F238E27FC236}">
                <a16:creationId xmlns:a16="http://schemas.microsoft.com/office/drawing/2014/main" id="{513B6A94-AB75-4CB7-A1E3-9B8E2F58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0858" t="7173" r="9822" b="3593"/>
          <a:stretch>
            <a:fillRect/>
          </a:stretch>
        </p:blipFill>
        <p:spPr bwMode="auto">
          <a:xfrm>
            <a:off x="4367808" y="1564675"/>
            <a:ext cx="1640022" cy="23480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A4E64AD9-598D-4143-8EB3-ABA2793D8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89" y="4039185"/>
            <a:ext cx="18061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 Black" panose="020B0A04020102020204" pitchFamily="34" charset="0"/>
                <a:cs typeface="Arial" panose="020B0604020202020204" pitchFamily="34" charset="0"/>
              </a:rPr>
              <a:t>Кольцова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 Black" panose="020B0A04020102020204" pitchFamily="34" charset="0"/>
                <a:cs typeface="Arial" panose="020B0604020202020204" pitchFamily="34" charset="0"/>
              </a:rPr>
              <a:t>Ирина Евгеньевна</a:t>
            </a:r>
          </a:p>
        </p:txBody>
      </p:sp>
      <p:pic>
        <p:nvPicPr>
          <p:cNvPr id="27" name="Picture 22" descr="D:\Мои документы\Светлана Борисовна\Экспериментальная работа\Конкурс пед. достижений 2010-2011\Награждение конкурс 2011\IMGP4454.JPG">
            <a:extLst>
              <a:ext uri="{FF2B5EF4-FFF2-40B4-BE49-F238E27FC236}">
                <a16:creationId xmlns:a16="http://schemas.microsoft.com/office/drawing/2014/main" id="{4A446E74-2375-4DE2-B327-A7DE9357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26596" r="60791" b="30745"/>
          <a:stretch>
            <a:fillRect/>
          </a:stretch>
        </p:blipFill>
        <p:spPr bwMode="auto">
          <a:xfrm>
            <a:off x="263352" y="1624638"/>
            <a:ext cx="1640022" cy="2295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9170B1-AE47-4DF5-80A1-D0B7FB1BE6D7}"/>
              </a:ext>
            </a:extLst>
          </p:cNvPr>
          <p:cNvSpPr txBox="1"/>
          <p:nvPr/>
        </p:nvSpPr>
        <p:spPr>
          <a:xfrm>
            <a:off x="134595" y="427311"/>
            <a:ext cx="1186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miri"/>
              </a:rPr>
              <a:t>Художественная направленность: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1FBC658-EEDC-4468-9E53-B94681FBDB51}"/>
              </a:ext>
            </a:extLst>
          </p:cNvPr>
          <p:cNvSpPr/>
          <p:nvPr/>
        </p:nvSpPr>
        <p:spPr>
          <a:xfrm>
            <a:off x="10054459" y="5469031"/>
            <a:ext cx="2225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Быстрова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Евгения </a:t>
            </a:r>
          </a:p>
          <a:p>
            <a:pPr algn="ctr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Александровна</a:t>
            </a:r>
          </a:p>
          <a:p>
            <a:pPr algn="ctr"/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980728"/>
            <a:ext cx="10369152" cy="698174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tx1"/>
                </a:solidFill>
                <a:latin typeface="Arial Black" panose="020B0A04020102020204" pitchFamily="34" charset="0"/>
              </a:rPr>
              <a:t>Осмоловский</a:t>
            </a: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 Павел Юрьевич</a:t>
            </a:r>
            <a:b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«Легкая атлетика», «ОФП с элементами дзюдо»,</a:t>
            </a:r>
            <a:b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«Мини-гольф»)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1772816"/>
            <a:ext cx="705678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государственный Университет физической культуры, спорта и здоровья им. П.Ф. Лесгафта;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8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: 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17B359-A1DC-4765-9ECE-4785247E6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988840"/>
            <a:ext cx="3312367" cy="345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678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D3EFA9-5733-404D-BC5B-62AC8B966FE6}"/>
              </a:ext>
            </a:extLst>
          </p:cNvPr>
          <p:cNvSpPr/>
          <p:nvPr/>
        </p:nvSpPr>
        <p:spPr>
          <a:xfrm>
            <a:off x="5735960" y="134076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i="1" u="sng" dirty="0">
                <a:solidFill>
                  <a:schemeClr val="accent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altLang="ru-RU" b="1" i="1" dirty="0">
                <a:solidFill>
                  <a:schemeClr val="accent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Высшее, </a:t>
            </a:r>
          </a:p>
          <a:p>
            <a:r>
              <a:rPr lang="ru-RU" altLang="ru-RU" b="1" i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ИСПиП</a:t>
            </a: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им. Р </a:t>
            </a:r>
            <a:r>
              <a:rPr lang="ru-RU" altLang="ru-RU" b="1" i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Валленберга</a:t>
            </a: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факультет адаптивной физической культуры, 2003 г.</a:t>
            </a:r>
          </a:p>
          <a:p>
            <a:r>
              <a:rPr lang="ru-RU" altLang="ru-RU" b="1" i="1" u="sng" dirty="0">
                <a:solidFill>
                  <a:srgbClr val="002060"/>
                </a:solidFill>
                <a:latin typeface="Constantia" panose="02030602050306030303" pitchFamily="18" charset="0"/>
              </a:rPr>
              <a:t>Специальности</a:t>
            </a: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Специалист по адаптивной физической культуре;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Специальный психолог по специальности «Физическая культура для лиц с отклонениями в состоянии здоровья (адаптивная физическая культура)».</a:t>
            </a:r>
            <a:endParaRPr lang="ru-RU" altLang="ru-RU" b="1" i="1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altLang="ru-RU" b="1" i="1" u="sng" dirty="0">
                <a:solidFill>
                  <a:schemeClr val="accent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Общий стаж:</a:t>
            </a:r>
            <a:r>
              <a:rPr lang="ru-RU" altLang="ru-RU" b="1" i="1" dirty="0">
                <a:solidFill>
                  <a:schemeClr val="accent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20 лет.</a:t>
            </a:r>
          </a:p>
          <a:p>
            <a:r>
              <a:rPr lang="ru-RU" altLang="ru-RU" b="1" i="1" u="sng" dirty="0">
                <a:solidFill>
                  <a:schemeClr val="accent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Педагогический стаж</a:t>
            </a:r>
            <a:r>
              <a:rPr lang="ru-RU" altLang="ru-RU" b="1" i="1" dirty="0">
                <a:solidFill>
                  <a:schemeClr val="accent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на 01. 09. 2022 г.:</a:t>
            </a:r>
            <a:r>
              <a:rPr lang="ru-RU" altLang="ru-RU" b="1" i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20 лет.</a:t>
            </a:r>
          </a:p>
          <a:p>
            <a:r>
              <a:rPr lang="ru-RU" altLang="ru-RU" b="1" i="1" u="sng" dirty="0">
                <a:solidFill>
                  <a:schemeClr val="accent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Стаж в школе-интернате №31:</a:t>
            </a:r>
            <a:r>
              <a:rPr lang="ru-RU" altLang="ru-RU" b="1" i="1" dirty="0">
                <a:solidFill>
                  <a:schemeClr val="accent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20 лет.</a:t>
            </a:r>
            <a:endParaRPr lang="en-US" altLang="ru-RU" b="1" i="1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EB1D43-DD5E-428A-95E4-12348DC66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268760"/>
            <a:ext cx="2952328" cy="42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6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7FE3E8-CB1D-4E05-B0A1-420678463673}"/>
              </a:ext>
            </a:extLst>
          </p:cNvPr>
          <p:cNvSpPr/>
          <p:nvPr/>
        </p:nvSpPr>
        <p:spPr>
          <a:xfrm>
            <a:off x="839416" y="908720"/>
            <a:ext cx="10009112" cy="471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ru-RU" sz="2800" b="1" i="1" u="sng" dirty="0">
                <a:latin typeface="Constantia" panose="02030602050306030303" pitchFamily="18" charset="0"/>
              </a:rPr>
              <a:t>Повышение квалификации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1. Курсы ПК «Методика преподавания курса «Шахматы в общеобразовательных организациях в рамках  ФГОС НОО»», ООО </a:t>
            </a:r>
            <a:r>
              <a:rPr lang="ru-RU" altLang="ru-RU" i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Инфоурок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36 часов, 2019 г;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2. Профессиональная переподготовка «Организация деятельности тренера по плаванию», ООО </a:t>
            </a:r>
            <a:r>
              <a:rPr lang="ru-RU" altLang="ru-RU" i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Инфоурок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600 часов, 2020 г.;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3. Курс «ДИНАМИЧЕСКИЙ СТРЕТЧИНГ»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а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втор курса М. </a:t>
            </a:r>
            <a:r>
              <a:rPr lang="ru-RU" altLang="ru-RU" i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Кострова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17 ч.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27.11.21- 28.11.21г.;</a:t>
            </a:r>
            <a:endParaRPr lang="ru-RU" altLang="ru-RU" i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4. Курс для специалистов «ЯГОДИЦЫ – Функциональные тренировки в 3</a:t>
            </a:r>
            <a:r>
              <a:rPr lang="en-US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а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втор курса М. </a:t>
            </a:r>
            <a:r>
              <a:rPr lang="ru-RU" altLang="ru-RU" i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Кострова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Sakkal Majalla" panose="02000000000000000000" pitchFamily="2" charset="-78"/>
              </a:rPr>
              <a:t>19 ч.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15.04.22 – 15.05.22г.;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5. «СОВЕРШЕНСТВОВАНИЕ МЕТОДИЧЕСКОЙ РАБОТЫ В ШКОЛЕ» (для учительских команд – председателей ШМО)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ц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Sakkal Majalla" panose="02000000000000000000" pitchFamily="2" charset="-78"/>
              </a:rPr>
              <a:t>ентр непрерывного повышения  педагогического мастерства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Sakkal Majalla" panose="02000000000000000000" pitchFamily="2" charset="-78"/>
              </a:rPr>
              <a:t>iom.spbappo.ru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Sakkal Majalla" panose="02000000000000000000" pitchFamily="2" charset="-78"/>
              </a:rPr>
              <a:t>18 ч.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06.12.21 – 20.12.21г.;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Constantia" panose="02030602050306030303" pitchFamily="18" charset="0"/>
              </a:rPr>
              <a:t>6.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«Реализация требований обновленных ФГОС НОО, ФГОС ООО в работе учителя»</a:t>
            </a:r>
            <a:r>
              <a:rPr lang="ru-RU" alt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ц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ентр непрерывного повышения  педагогического мастерства</a:t>
            </a:r>
            <a:r>
              <a:rPr lang="ru-RU" alt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iom.spbappo.ru</a:t>
            </a:r>
            <a:r>
              <a:rPr lang="ru-RU" alt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72 ч.</a:t>
            </a:r>
            <a:r>
              <a:rPr lang="ru-RU" alt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altLang="ru-RU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18.04.22-23.05.22г.</a:t>
            </a:r>
            <a:endParaRPr lang="ru-RU" alt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7739063" y="4429125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itchFamily="34" charset="0"/>
              </a:rPr>
              <a:t>.</a:t>
            </a:r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5519738" y="6453189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Franklin Gothic Book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A76457A-DB97-4DF2-8F2C-D849C6FC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366" y="2774436"/>
            <a:ext cx="1807087" cy="242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20">
            <a:extLst>
              <a:ext uri="{FF2B5EF4-FFF2-40B4-BE49-F238E27FC236}">
                <a16:creationId xmlns:a16="http://schemas.microsoft.com/office/drawing/2014/main" id="{3A70DB8E-AB99-43E6-9360-73FA5F83E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728" y="5445485"/>
            <a:ext cx="2591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Воропаев </a:t>
            </a:r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Михаил </a:t>
            </a:r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Александрович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C67EE604-59F4-4DC3-8BDB-8BEB7697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886" y="5439817"/>
            <a:ext cx="21127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Осмоловский</a:t>
            </a:r>
            <a:r>
              <a:rPr lang="ru-RU" alt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 Павел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Юрьевич</a:t>
            </a:r>
            <a:endParaRPr lang="ru-RU" altLang="ru-RU" sz="18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C593248-B8BC-46BD-8644-7E213994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16688"/>
          <a:stretch/>
        </p:blipFill>
        <p:spPr>
          <a:xfrm>
            <a:off x="6835519" y="2784149"/>
            <a:ext cx="1807087" cy="2422488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439C247C-2647-41A6-A34F-8C1B970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5" y="5257442"/>
            <a:ext cx="1807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Волков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Алексей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Михайлович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E68A4-4AAC-4CD1-91F7-2F6E7D6F84A5}"/>
              </a:ext>
            </a:extLst>
          </p:cNvPr>
          <p:cNvSpPr txBox="1"/>
          <p:nvPr/>
        </p:nvSpPr>
        <p:spPr>
          <a:xfrm>
            <a:off x="134595" y="427311"/>
            <a:ext cx="1186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miri"/>
              </a:rPr>
              <a:t>Туристско-краеведческая направленность</a:t>
            </a:r>
            <a:br>
              <a:rPr lang="ru-RU" sz="4400" b="1" dirty="0">
                <a:latin typeface="Amiri"/>
              </a:rPr>
            </a:br>
            <a:r>
              <a:rPr lang="ru-RU" sz="4400" b="1" dirty="0">
                <a:latin typeface="Amiri"/>
              </a:rPr>
              <a:t>и Физкультурно-спортивная направленность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F79798-B63E-4327-AB9F-1C17DA3249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4541" r="27870" b="28962"/>
          <a:stretch/>
        </p:blipFill>
        <p:spPr>
          <a:xfrm>
            <a:off x="1199456" y="2558150"/>
            <a:ext cx="1807087" cy="24087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08154-300F-4D1E-A4DD-D74A868C37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5" t="2754" r="3982" b="1387"/>
          <a:stretch/>
        </p:blipFill>
        <p:spPr>
          <a:xfrm>
            <a:off x="9624392" y="2565952"/>
            <a:ext cx="1691717" cy="241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C1082D-A541-482A-93B0-8AE333947FFA}"/>
              </a:ext>
            </a:extLst>
          </p:cNvPr>
          <p:cNvSpPr txBox="1"/>
          <p:nvPr/>
        </p:nvSpPr>
        <p:spPr>
          <a:xfrm>
            <a:off x="9552384" y="5257442"/>
            <a:ext cx="211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Шевцова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Анастасия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1618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43D73B-1984-40C8-81DE-FDDA0B5A4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miri"/>
              </a:rPr>
              <a:t>Социально-педагогическая направленность</a:t>
            </a:r>
            <a:endParaRPr lang="ru-RU" sz="6600" dirty="0">
              <a:solidFill>
                <a:schemeClr val="tx1"/>
              </a:solidFill>
              <a:latin typeface="Amiri"/>
            </a:endParaRPr>
          </a:p>
        </p:txBody>
      </p:sp>
    </p:spTree>
    <p:extLst>
      <p:ext uri="{BB962C8B-B14F-4D97-AF65-F5344CB8AC3E}">
        <p14:creationId xmlns:p14="http://schemas.microsoft.com/office/powerpoint/2010/main" val="380833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3000">
              <a:srgbClr val="FFFFFF"/>
            </a:gs>
            <a:gs pos="100000">
              <a:schemeClr val="accent1">
                <a:lumMod val="10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92DEE-27B2-47C4-AB4D-CF81E634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08720"/>
            <a:ext cx="1005840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Аристова Анастасия Владимировна</a:t>
            </a:r>
            <a:b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дополнительного образования: «Студия жестового пения «Созвездие рук»»,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студия «Перевоплощение»)</a:t>
            </a:r>
            <a:br>
              <a:rPr lang="ru-RU" dirty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8C4CF-9E27-46C1-BB93-CA101694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1772816"/>
            <a:ext cx="668538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первой квалификационной категории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Комитета по образованию от 01.02.2022 № 175-р)</a:t>
            </a:r>
          </a:p>
          <a:p>
            <a:pPr marL="0" indent="0">
              <a:lnSpc>
                <a:spcPct val="80000"/>
              </a:lnSpc>
              <a:buClr>
                <a:srgbClr val="FFAC33"/>
              </a:buClr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РГПУ им. А.И. Герцена в 2009 году (факультет коррекционной педагогики)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 «Обучение и воспитание детей с ОВЗ в системе дополнительного образования», ООО «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Инфорурок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Смоленск,29.09.2021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21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: 14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ГБОУ №31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50EFE2-26CB-4CB8-950D-65B51E22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916832"/>
            <a:ext cx="25922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3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58B1C5-B27E-410A-A042-74C3B1769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08050"/>
            <a:ext cx="10801350" cy="4894263"/>
          </a:xfrm>
        </p:spPr>
        <p:txBody>
          <a:bodyPr rtlCol="0">
            <a:normAutofit/>
          </a:bodyPr>
          <a:lstStyle/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/>
              <a:defRPr/>
            </a:pPr>
            <a:endParaRPr lang="ru-RU" altLang="ru-RU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Wingdings 2" panose="05020102010507070707" pitchFamily="18" charset="2"/>
              <a:buAutoNum type="arabicPeriod" startAt="2"/>
              <a:defRPr/>
            </a:pPr>
            <a:endParaRPr lang="ru-RU" altLang="ru-RU" i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ru-RU" altLang="ru-RU" sz="2800" i="1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2D1C-BAFF-4175-9D1C-5999D2CEB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982" y="145715"/>
            <a:ext cx="7319963" cy="50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Повышение квалификации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87A84-120B-45BC-9D09-DDBFBD1B5120}"/>
              </a:ext>
            </a:extLst>
          </p:cNvPr>
          <p:cNvSpPr txBox="1"/>
          <p:nvPr/>
        </p:nvSpPr>
        <p:spPr>
          <a:xfrm>
            <a:off x="551384" y="908720"/>
            <a:ext cx="1080135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Школьные службы примирения и восстановительная медиация» ООО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Смоленск, 06.06.2022-22.06.2022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региональных экспертов конкурсов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профееионального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мастерства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Санкт-Петербург, 09.08.2021-20.08.2021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«Инклюзивный театр. Создание спектаклей» - Российский институт театрального искусства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Гитис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Москва 23.05.2022-26.05.2022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здорового питания(для детей школьного возраста), Новосибирск 2023</a:t>
            </a:r>
          </a:p>
        </p:txBody>
      </p:sp>
    </p:spTree>
    <p:extLst>
      <p:ext uri="{BB962C8B-B14F-4D97-AF65-F5344CB8AC3E}">
        <p14:creationId xmlns:p14="http://schemas.microsoft.com/office/powerpoint/2010/main" val="53734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A58E-7E33-4245-99FD-1BEC55C54C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836" y="260350"/>
            <a:ext cx="2952328" cy="4323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Constantia" panose="02030602050306030303" pitchFamily="18" charset="0"/>
              </a:rPr>
              <a:t>Достижения:</a:t>
            </a:r>
          </a:p>
          <a:p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312BC-7A72-4B44-867A-1399B0D3344F}"/>
              </a:ext>
            </a:extLst>
          </p:cNvPr>
          <p:cNvSpPr txBox="1"/>
          <p:nvPr/>
        </p:nvSpPr>
        <p:spPr>
          <a:xfrm>
            <a:off x="695400" y="908720"/>
            <a:ext cx="10873208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инклюзивный творческий фестиваль «Территория добра», 2021,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инклюзивный творческий фестиваль «Территория добра»,  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творческий фестиваль-конкурс для людей с ограниченными возможностями здоровья «Мир внутри нас» 2021 –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и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фестиваль-конкурс для людей с ограниченными возможностями здоровья «Мир внутри нас»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и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открытый фестиваль «Артист душой» 2021,2022 -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открытый онлайн фестиваль «Поверь в себя», 2021, 2022 -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2 степени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городской ученический фестиваль для обучающихся с ОВЗ «Голос страны - время действовать» 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творческий фестиваль для детей с ограниченными возможностями «Парус мечты», 2021, 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1 степени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Жестового пения с международным участием «Поющие руки» среди обучающихся образовательных учреждений для глухих и слабослышащих детей, 2022, 2023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 и лауреатов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фестиваль-конкурс жестовой песни «Слияние сердец» 2021,2022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победителей, специальные дипломы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957457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9079</TotalTime>
  <Words>3667</Words>
  <Application>Microsoft Office PowerPoint</Application>
  <PresentationFormat>Широкоэкранный</PresentationFormat>
  <Paragraphs>386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Amiri</vt:lpstr>
      <vt:lpstr>Arial</vt:lpstr>
      <vt:lpstr>Arial Black</vt:lpstr>
      <vt:lpstr>Calibri</vt:lpstr>
      <vt:lpstr>Calibri Light</vt:lpstr>
      <vt:lpstr>Constantia</vt:lpstr>
      <vt:lpstr>Franklin Gothic Book</vt:lpstr>
      <vt:lpstr>Sakkal Majalla</vt:lpstr>
      <vt:lpstr>Times New Roman</vt:lpstr>
      <vt:lpstr>Wingdings</vt:lpstr>
      <vt:lpstr>Wingdings 2</vt:lpstr>
      <vt:lpstr>Ретро</vt:lpstr>
      <vt:lpstr> Педагоги дополнительного образования</vt:lpstr>
      <vt:lpstr>Состав педагогов дополнительного образования  на2023-2024 учебный год</vt:lpstr>
      <vt:lpstr>Презентация PowerPoint</vt:lpstr>
      <vt:lpstr>Презентация PowerPoint</vt:lpstr>
      <vt:lpstr>Презентация PowerPoint</vt:lpstr>
      <vt:lpstr>Социально-педагогическая направленность</vt:lpstr>
      <vt:lpstr>Аристова Анастасия Владимировна (Педагог дополнительного образования: «Студия жестового пения «Созвездие рук»», Театральная студия «Перевоплощение») </vt:lpstr>
      <vt:lpstr>Повышение квалификации</vt:lpstr>
      <vt:lpstr>Презентация PowerPoint</vt:lpstr>
      <vt:lpstr>Презентация PowerPoint</vt:lpstr>
      <vt:lpstr>Кондрашова Анна Николаевна (Педагог дополнительного образования «Юный фотограф»)</vt:lpstr>
      <vt:lpstr>Повышение квалификации</vt:lpstr>
      <vt:lpstr>Презентация PowerPoint</vt:lpstr>
      <vt:lpstr>Полищук Ирина Викторовна (Педагог дополнительного образования: «Студия жестового пения «Созвездие рук»», Театральная студия «Перевоплощение»)</vt:lpstr>
      <vt:lpstr>Повышение квалификации</vt:lpstr>
      <vt:lpstr>Презентация PowerPoint</vt:lpstr>
      <vt:lpstr>Презентация PowerPoint</vt:lpstr>
      <vt:lpstr>Художественная направленность</vt:lpstr>
      <vt:lpstr>Круглякова Татьяна Романовна (Педагог дополнительного образования: «Юный творец») </vt:lpstr>
      <vt:lpstr>Повышение квалификации</vt:lpstr>
      <vt:lpstr>Презентация PowerPoint</vt:lpstr>
      <vt:lpstr>Коростелкина Елена Николаевна (Педагог дополнительного образования: Изостудия «Батик» ) </vt:lpstr>
      <vt:lpstr>Повышение квалификации</vt:lpstr>
      <vt:lpstr>Кольцова Ирина Евгеньевна (Педагог дополнительного образования: «Хореографический коллектив «Праздник»») </vt:lpstr>
      <vt:lpstr>Повышение квалификации</vt:lpstr>
      <vt:lpstr>Презентация PowerPoint</vt:lpstr>
      <vt:lpstr>Хагундокова Анастасия Мухамедовна (Педагог дополнительного образования:  «Хореографический коллектив «Чувство ритма»») </vt:lpstr>
      <vt:lpstr>Презентация PowerPoint</vt:lpstr>
      <vt:lpstr>Хонина Ирина Александровна (Педагог дополнительного образования:  «Город мастеров») </vt:lpstr>
      <vt:lpstr>Повышение квалификации</vt:lpstr>
      <vt:lpstr>Презентация PowerPoint</vt:lpstr>
      <vt:lpstr>Быстрова Евгения Александровна (Педагог дополнительного образования:  «Умелые ручки») </vt:lpstr>
      <vt:lpstr>Туристско-краеведческая направленность И Физкультурно-спортивная направленность</vt:lpstr>
      <vt:lpstr>Воропаев Михаил Александрович (Педагог дополнительного образования: «Юный турист» (спортивное ориентирование и туризм), «Юный ориентировщик (спортивное  ориентирование – спорт глухих»)</vt:lpstr>
      <vt:lpstr>Повышение квалификации</vt:lpstr>
      <vt:lpstr>Презентация PowerPoint</vt:lpstr>
      <vt:lpstr>Презентация PowerPoint</vt:lpstr>
      <vt:lpstr>Достижения:</vt:lpstr>
      <vt:lpstr>Волков Алексей Михайлович </vt:lpstr>
      <vt:lpstr>Осмоловский Павел Юрьевич (Педагог дополнительного образования: «Легкая атлетика», «ОФП с элементами дзюдо», «Мини-гольф»)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 Юрьевна</cp:lastModifiedBy>
  <cp:revision>1328</cp:revision>
  <dcterms:created xsi:type="dcterms:W3CDTF">2014-06-02T09:15:09Z</dcterms:created>
  <dcterms:modified xsi:type="dcterms:W3CDTF">2024-05-02T11:23:14Z</dcterms:modified>
</cp:coreProperties>
</file>