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60" r:id="rId3"/>
    <p:sldId id="261" r:id="rId4"/>
    <p:sldId id="262" r:id="rId5"/>
    <p:sldId id="263" r:id="rId6"/>
    <p:sldId id="266" r:id="rId7"/>
    <p:sldId id="268" r:id="rId8"/>
    <p:sldId id="269" r:id="rId9"/>
    <p:sldId id="264" r:id="rId10"/>
    <p:sldId id="267" r:id="rId11"/>
    <p:sldId id="270" r:id="rId12"/>
    <p:sldId id="265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68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5970C-57E3-426B-AC87-BCD3D9536485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6E766-3E9D-4235-AF28-7850881B2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043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6E766-3E9D-4235-AF28-7850881B2E7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698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28700"/>
            <a:ext cx="7848600" cy="1445419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28900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17D3-955A-4DDB-AB9B-2EECA7C2230A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98EE-853A-4A23-AAF6-5429A769AE78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2548890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17D3-955A-4DDB-AB9B-2EECA7C2230A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98EE-853A-4A23-AAF6-5429A769AE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400550"/>
          </a:xfrm>
        </p:spPr>
        <p:txBody>
          <a:bodyPr vert="eaVert" anchor="b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4005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17D3-955A-4DDB-AB9B-2EECA7C2230A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98EE-853A-4A23-AAF6-5429A769AE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17D3-955A-4DDB-AB9B-2EECA7C2230A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98EE-853A-4A23-AAF6-5429A769AE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17D3-955A-4DDB-AB9B-2EECA7C2230A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98EE-853A-4A23-AAF6-5429A769AE78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3449574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17D3-955A-4DDB-AB9B-2EECA7C2230A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98EE-853A-4A23-AAF6-5429A769AE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7300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257300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17D3-955A-4DDB-AB9B-2EECA7C2230A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98EE-853A-4A23-AAF6-5429A769AE78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06462" y="3034268"/>
            <a:ext cx="353187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17D3-955A-4DDB-AB9B-2EECA7C2230A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98EE-853A-4A23-AAF6-5429A769AE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17D3-955A-4DDB-AB9B-2EECA7C2230A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98EE-853A-4A23-AAF6-5429A769AE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594060"/>
            <a:ext cx="5715000" cy="41833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597915"/>
            <a:ext cx="2139696" cy="31827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17D3-955A-4DDB-AB9B-2EECA7C2230A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98EE-853A-4A23-AAF6-5429A769AE78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684114" y="2684956"/>
            <a:ext cx="418338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2142680" cy="94869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628651"/>
            <a:ext cx="5904390" cy="4125342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2139696" cy="31821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17D3-955A-4DDB-AB9B-2EECA7C2230A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98EE-853A-4A23-AAF6-5429A769AE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  <a:alpha val="7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DBB17D3-955A-4DDB-AB9B-2EECA7C2230A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3716"/>
            <a:ext cx="411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F86A98EE-853A-4A23-AAF6-5429A769AE7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ctrTitle"/>
          </p:nvPr>
        </p:nvSpPr>
        <p:spPr>
          <a:xfrm>
            <a:off x="683840" y="1131591"/>
            <a:ext cx="7848600" cy="1080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МИНИСТЕРСТВО ПРОСВЕЩЕНИЯ РОССИЙСКОЙ ФЕДЕРАЦИИ ФЕДЕРАЛЬНОЕ ГОСУДАРСТВЕННОЕ БЮДЖЕТНОЕ ОБРАЗОВАТЕЛЬНОЕ УЧРЕЖДЕНИЕ ВЫСШЕГО ОБРАЗОВАНИЯ «РОССИЙСКИЙ ГОСУДАРСТВЕННЫЙ ПЕДАГОГИЧЕСКИЙ УНИВЕРСИТЕТ им. А. И. ГЕРЦЕНА»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Направление подготовки/специальность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44.03.03 Специальное (дефектологическое) образование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направленность (профиль)/специализация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«Сурдопедагогика (Начальное образование детей с нарушением слуха)» 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Отчет по педагогической практике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17.11.22 – 14.12.22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1400" dirty="0"/>
            </a:br>
            <a:endParaRPr lang="ru-RU" sz="1400" dirty="0"/>
          </a:p>
        </p:txBody>
      </p:sp>
      <p:pic>
        <p:nvPicPr>
          <p:cNvPr id="5" name="Picture 2" descr="https://uprovorcuta.ru/images/2020/12/14/%D0%9D%D0%BE%D0%B2%D1%8B%D0%B9-%D0%BB%D0%BE%D0%B3%D0%BE%D1%82%D0%B8%D0%BF-%D0%A0%D0%93%D0%9F%D0%A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8256"/>
            <a:ext cx="124500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6012160" y="2857210"/>
            <a:ext cx="2736304" cy="1658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Обучающихся 4 курса </a:t>
            </a:r>
          </a:p>
          <a:p>
            <a:pPr algn="l"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очной формы обучения </a:t>
            </a:r>
          </a:p>
          <a:p>
            <a:pPr algn="l">
              <a:spcBef>
                <a:spcPts val="0"/>
              </a:spcBef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Житной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Софьи Михайловны,</a:t>
            </a:r>
          </a:p>
          <a:p>
            <a:pPr algn="l">
              <a:spcBef>
                <a:spcPts val="0"/>
              </a:spcBef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Кузнецовой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Анастасии Евгеньевны,</a:t>
            </a:r>
          </a:p>
          <a:p>
            <a:pPr algn="l" defTabSz="71323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Артоболевской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Софии Дмитриевны,</a:t>
            </a:r>
          </a:p>
          <a:p>
            <a:pPr algn="l" defTabSz="71323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Бондаренко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Надежды Сергеевны,</a:t>
            </a:r>
          </a:p>
          <a:p>
            <a:pPr algn="l" defTabSz="71323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Слугиной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Анны Олеговны,</a:t>
            </a:r>
          </a:p>
          <a:p>
            <a:pPr algn="l" defTabSz="71323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Перфильевой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Дарьи Игоревны.</a:t>
            </a:r>
          </a:p>
          <a:p>
            <a:pPr algn="l">
              <a:spcBef>
                <a:spcPts val="0"/>
              </a:spcBef>
            </a:pPr>
            <a:br>
              <a:rPr lang="ru-RU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 практики:</a:t>
            </a:r>
          </a:p>
          <a:p>
            <a:pPr algn="l"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канд. пед. наук, доцент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Граш Н.Е.</a:t>
            </a:r>
          </a:p>
        </p:txBody>
      </p:sp>
    </p:spTree>
    <p:extLst>
      <p:ext uri="{BB962C8B-B14F-4D97-AF65-F5344CB8AC3E}">
        <p14:creationId xmlns:p14="http://schemas.microsoft.com/office/powerpoint/2010/main" val="3612619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B581D2-B1AD-7E99-880B-C6C8C8C28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Наша благодарность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918CBA-A173-C384-737C-383913362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446794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</a:t>
            </a:r>
            <a:r>
              <a:rPr lang="ru-RU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Владимировна,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Борисовна, Светлана Анатольевна,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Анна Алексеевна,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</a:t>
            </a:r>
            <a:r>
              <a:rPr lang="ru-RU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аталия Владимировна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вам за то, что всегда были с нами, верили в нас,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учили нас и помогали нам выстоять!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 ваше терпение, энтузиазм и мудрость.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 вашим руководством мы прошли через все трудности, преодолели их и получили первый практический учительский опыт.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Искренне благодарим за вашу теплоту и помощь!</a:t>
            </a:r>
            <a:br>
              <a:rPr lang="ru-RU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300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73DB8-785B-8108-C459-D954725E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74295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Наши поздравления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987CFE-31C3-0F07-9E04-0509C074E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5214" y="987574"/>
            <a:ext cx="5708786" cy="439593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6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все души поздравляем нашу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60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ЛЮБИМУЮ</a:t>
            </a:r>
            <a:r>
              <a:rPr lang="ru-RU" sz="26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школу,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600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ребят, учителей и всех сотрудников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6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наступающим Новым Годом!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6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вам от всего сердца мира, чистого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6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спокойного неба над головой, здоровья, спокойствия, достатка, семейного уюта, добра, душевной гармонии, любви, терпения и высоких творческих достижений!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Новым годом!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800" b="1" i="0" dirty="0">
              <a:solidFill>
                <a:schemeClr val="accent2">
                  <a:lumMod val="75000"/>
                </a:schemeClr>
              </a:solidFill>
              <a:effectLst/>
              <a:latin typeface="verdana" panose="020B0604030504040204" pitchFamily="34" charset="0"/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Студенты-практиканты 4 курса: </a:t>
            </a: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Житная Софья,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Кузнецова Анастасия,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Артоболевская София, Бондаренко Надежда, Слугина Анна, Перфильева Дарья, Шимкевич Ольга,  Жорова Анна.</a:t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A36BAD-4D17-8ED9-F97B-AA9BCF2C5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6" y="1131590"/>
            <a:ext cx="3312368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99925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ctrTitle"/>
          </p:nvPr>
        </p:nvSpPr>
        <p:spPr>
          <a:xfrm>
            <a:off x="683840" y="1131590"/>
            <a:ext cx="7848600" cy="1445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МИНИСТЕРСТВО ПРОСВЕЩЕНИЯ РОССИЙСКОЙ ФЕДЕРАЦИИ ФЕДЕРАЛЬНОЕ ГОСУДАРСТВЕННОЕ БЮДЖЕТНОЕ ОБРАЗОВАТЕЛЬНОЕ УЧРЕЖДЕНИЕ ВЫСШЕГО ОБРАЗОВАНИЯ «РОССИЙСКИЙ ГОСУДАРСТВЕННЫЙ ПЕДАГОГИЧЕСКИЙ УНИВЕРСИТЕТ им. А. И. ГЕРЦЕНА»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Направление подготовки/специальность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44.03.03 Специальное (дефектологическое) образование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направленность (профиль)/специализация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«Сурдопедагогика (Начальное образование детей с нарушением слуха)» 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Отчет по педагогической практике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17.11.22 – 14.12.22</a:t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5" name="Picture 2" descr="https://uprovorcuta.ru/images/2020/12/14/%D0%9D%D0%BE%D0%B2%D1%8B%D0%B9-%D0%BB%D0%BE%D0%B3%D0%BE%D1%82%D0%B8%D0%BF-%D0%A0%D0%93%D0%9F%D0%A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92" y="483518"/>
            <a:ext cx="1025295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78CC9D-9E20-627B-E30E-927336811D7C}"/>
              </a:ext>
            </a:extLst>
          </p:cNvPr>
          <p:cNvSpPr txBox="1"/>
          <p:nvPr/>
        </p:nvSpPr>
        <p:spPr>
          <a:xfrm>
            <a:off x="6228184" y="2787774"/>
            <a:ext cx="417646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Обучающихся 4 курса </a:t>
            </a:r>
          </a:p>
          <a:p>
            <a:pPr algn="l"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очной формы обучения </a:t>
            </a:r>
          </a:p>
          <a:p>
            <a:pPr algn="l">
              <a:spcBef>
                <a:spcPts val="0"/>
              </a:spcBef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Житной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Софьи Михайловны,</a:t>
            </a:r>
          </a:p>
          <a:p>
            <a:pPr algn="l">
              <a:spcBef>
                <a:spcPts val="0"/>
              </a:spcBef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Кузнецовой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Анастасии Евгеньевны,</a:t>
            </a:r>
          </a:p>
          <a:p>
            <a:pPr algn="l" defTabSz="71323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Артоболевской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Софии Дмитриевны,</a:t>
            </a:r>
          </a:p>
          <a:p>
            <a:pPr algn="l" defTabSz="71323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Бондаренко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Надежды Сергеевны,</a:t>
            </a:r>
          </a:p>
          <a:p>
            <a:pPr algn="l" defTabSz="71323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Слугиной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Анны Олеговны,</a:t>
            </a:r>
          </a:p>
          <a:p>
            <a:pPr algn="l" defTabSz="71323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Перфильевой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Дарьи Игоревны.</a:t>
            </a:r>
          </a:p>
          <a:p>
            <a:pPr algn="l">
              <a:spcBef>
                <a:spcPts val="0"/>
              </a:spcBef>
            </a:pPr>
            <a:b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 практики: </a:t>
            </a:r>
          </a:p>
          <a:p>
            <a:pPr algn="l"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канд. пед. наук, доцент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Граш Н.Е.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50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95486"/>
            <a:ext cx="4320480" cy="74295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О школе и классах </a:t>
            </a:r>
            <a:endParaRPr lang="ru-RU" dirty="0"/>
          </a:p>
        </p:txBody>
      </p:sp>
      <p:pic>
        <p:nvPicPr>
          <p:cNvPr id="1026" name="Picture 2" descr="https://sun9-19.userapi.com/impg/tuYIivT-EbTgG6QBjgiKia3dANd5b7yjubdbOA/jndDed6a9VY.jpg?size=811x1080&amp;quality=95&amp;sign=a06274959b627105bc36330e5615f3f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2" y="2668351"/>
            <a:ext cx="1707689" cy="2274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01DCED-2272-A39B-4568-E9397B600180}"/>
              </a:ext>
            </a:extLst>
          </p:cNvPr>
          <p:cNvSpPr txBox="1"/>
          <p:nvPr/>
        </p:nvSpPr>
        <p:spPr>
          <a:xfrm>
            <a:off x="3347864" y="844376"/>
            <a:ext cx="51125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проходили учебно-производственную практику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ГБОУ школе-интернате № 31 Невского района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 на 2 - 4 классах.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была наша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реальная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со школой, учениками, учителями и профессией!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Мы очень волновались и переживали, но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 встретил теплый, дружный и очень доброжелательный коллектив.</a:t>
            </a:r>
            <a:br>
              <a:rPr lang="ru-RU" sz="1400" b="1" dirty="0">
                <a:solidFill>
                  <a:schemeClr val="tx1"/>
                </a:solidFill>
                <a:latin typeface="+mn-lt"/>
              </a:rPr>
            </a:br>
            <a:endParaRPr lang="ru-RU" sz="1400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3FE4D1F-E182-EBA8-815A-5A6585EF0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2" y="502051"/>
            <a:ext cx="1555638" cy="2064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BD99AAA4-7596-4B55-6E8E-84C64005D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t="19347" r="9687"/>
          <a:stretch/>
        </p:blipFill>
        <p:spPr bwMode="auto">
          <a:xfrm>
            <a:off x="1406757" y="1654807"/>
            <a:ext cx="1555639" cy="2099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2E409F1F-E9DD-82B1-C626-85FC85B179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9"/>
          <a:stretch/>
        </p:blipFill>
        <p:spPr bwMode="auto">
          <a:xfrm>
            <a:off x="2810453" y="2715766"/>
            <a:ext cx="1790892" cy="2226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08CAE7-0BD1-353B-B7F3-2FE9D35373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0628" y="2566198"/>
            <a:ext cx="1782198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7CCA0F-A6B5-76E0-A64E-17D4F0219C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994" t="11480" r="14401"/>
          <a:stretch/>
        </p:blipFill>
        <p:spPr>
          <a:xfrm>
            <a:off x="7308304" y="2459019"/>
            <a:ext cx="1592389" cy="2376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6468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95486"/>
            <a:ext cx="4320480" cy="74295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Наши впечатления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FCBDA4-D711-2083-7F22-40E5C698BC44}"/>
              </a:ext>
            </a:extLst>
          </p:cNvPr>
          <p:cNvSpPr txBox="1"/>
          <p:nvPr/>
        </p:nvSpPr>
        <p:spPr>
          <a:xfrm>
            <a:off x="107504" y="883901"/>
            <a:ext cx="597666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же нам сначала было трудно, но мы не сдавались!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нас всё-всё было сложным: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двигаться у доски и подходить к детям, чтобы их похвалить;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вести уроки русского языка, чтения и развития речи; 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собирать внимание детей; 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воспринимать двумя глазами одновременно все «дактилирующие» руки;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различать голоса детей и понимать их. </a:t>
            </a:r>
          </a:p>
          <a:p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C71042-5067-4229-7ECC-012594D38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87" y="2961575"/>
            <a:ext cx="2535812" cy="2066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384D18F-2D00-00F9-38F3-3AE1CFA46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99542"/>
            <a:ext cx="2340562" cy="1755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E1E10B-3A92-1EB6-4417-7130096FB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381" y="2961575"/>
            <a:ext cx="1747866" cy="2117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8" descr="https://sun9-3.userapi.com/impg/oej-yCoIXpF-cTQbTD6IPJvTIRyR9g4cnOJG8A/Sc0R4NUggHE.jpg?size=720x1016&amp;quality=95&amp;sign=379f097a1ce4f6943864b7f8b1e7c641&amp;type=album">
            <a:extLst>
              <a:ext uri="{FF2B5EF4-FFF2-40B4-BE49-F238E27FC236}">
                <a16:creationId xmlns:a16="http://schemas.microsoft.com/office/drawing/2014/main" id="{3D76645B-85EC-D975-8B17-7EDACA230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62" y="2521724"/>
            <a:ext cx="1776228" cy="2506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un9-47.userapi.com/impg/6lTMtMcJ2qk_Ac9TR4It6a9KyC_WBkfpat2gnA/JswRZpKEWOw.jpg?size=709x1080&amp;quality=95&amp;sign=bf97bb7987e9caca1440e34d3835e62b&amp;type=album">
            <a:extLst>
              <a:ext uri="{FF2B5EF4-FFF2-40B4-BE49-F238E27FC236}">
                <a16:creationId xmlns:a16="http://schemas.microsoft.com/office/drawing/2014/main" id="{0C4A76CA-6CA7-E22D-1880-24E683B619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"/>
          <a:stretch/>
        </p:blipFill>
        <p:spPr bwMode="auto">
          <a:xfrm>
            <a:off x="7216621" y="2605777"/>
            <a:ext cx="1747866" cy="2422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1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95486"/>
            <a:ext cx="4320480" cy="74295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Наши впечатления</a:t>
            </a:r>
            <a:endParaRPr lang="ru-RU" dirty="0"/>
          </a:p>
        </p:txBody>
      </p:sp>
      <p:pic>
        <p:nvPicPr>
          <p:cNvPr id="3078" name="Picture 6" descr="https://sun9-31.userapi.com/impg/Fv5MaupzJEMbJa4pzZlB09R-0xK8S1kS137akA/EYsSAPvgxrw.jpg?size=811x1080&amp;quality=95&amp;sign=5b5ac61a9fb18c3ce2fdf4dfdbdef8ed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393" y="374127"/>
            <a:ext cx="1837095" cy="2446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A28E8E-93B9-1DA4-08F8-646D2464F465}"/>
              </a:ext>
            </a:extLst>
          </p:cNvPr>
          <p:cNvSpPr txBox="1"/>
          <p:nvPr/>
        </p:nvSpPr>
        <p:spPr>
          <a:xfrm>
            <a:off x="179512" y="825129"/>
            <a:ext cx="5976664" cy="665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вместе выполняли задания, проверяли работы детей, ставили оценки, наблюдали за уроками друг друга.</a:t>
            </a:r>
          </a:p>
        </p:txBody>
      </p:sp>
      <p:pic>
        <p:nvPicPr>
          <p:cNvPr id="4" name="Picture 6" descr="https://sun9-76.userapi.com/impg/S4hkHs6D5_aB43tr27QhFfQqSOb4GDBkyG1kWg/FWutzmaXq_c.jpg?size=720x959&amp;quality=95&amp;sign=7b40166fb964525453db0e1a5feb2a4a&amp;type=album">
            <a:extLst>
              <a:ext uri="{FF2B5EF4-FFF2-40B4-BE49-F238E27FC236}">
                <a16:creationId xmlns:a16="http://schemas.microsoft.com/office/drawing/2014/main" id="{A601EF50-21AF-DD8A-6318-74065BE61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69"/>
          <a:stretch/>
        </p:blipFill>
        <p:spPr bwMode="auto">
          <a:xfrm>
            <a:off x="2285827" y="1474607"/>
            <a:ext cx="1699905" cy="2411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EF1F757-1EBD-6D6A-900A-40F632962B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2"/>
          <a:stretch/>
        </p:blipFill>
        <p:spPr bwMode="auto">
          <a:xfrm>
            <a:off x="2859900" y="3380091"/>
            <a:ext cx="2763849" cy="1683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11FA424-278F-D97B-873F-B840CB4CB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2" t="14298"/>
          <a:stretch/>
        </p:blipFill>
        <p:spPr bwMode="auto">
          <a:xfrm>
            <a:off x="4340709" y="1658656"/>
            <a:ext cx="2403762" cy="1888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sun9-40.userapi.com/impg/rG8bj3_VEszHRnuvdt6NA5RarU1S7S5v3kkyPA/NVujwFvpkK0.jpg?size=1280x960&amp;quality=95&amp;sign=4e1d626ed12102fb072d3afc8c394fba&amp;type=album">
            <a:extLst>
              <a:ext uri="{FF2B5EF4-FFF2-40B4-BE49-F238E27FC236}">
                <a16:creationId xmlns:a16="http://schemas.microsoft.com/office/drawing/2014/main" id="{2FB5BE1C-C76D-AAA8-39A4-47EE7DBFF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7"/>
          <a:stretch/>
        </p:blipFill>
        <p:spPr bwMode="auto">
          <a:xfrm>
            <a:off x="5940152" y="3264306"/>
            <a:ext cx="2763849" cy="1718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FFB415-5B5B-79A8-B6C1-4C87B34769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973" r="-604"/>
          <a:stretch/>
        </p:blipFill>
        <p:spPr>
          <a:xfrm>
            <a:off x="179512" y="2341442"/>
            <a:ext cx="1771492" cy="2411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57171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4964" y="276999"/>
            <a:ext cx="5976664" cy="7429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Наши впечатления-удивления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047D2A-4D51-8D8C-BBAB-2E7F328596DF}"/>
              </a:ext>
            </a:extLst>
          </p:cNvPr>
          <p:cNvSpPr txBox="1"/>
          <p:nvPr/>
        </p:nvSpPr>
        <p:spPr>
          <a:xfrm>
            <a:off x="5004048" y="1265723"/>
            <a:ext cx="3600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«Педагогическая практика стала для меня важным этапом в моем профессиональном самоопределении. Она показала мне, насколько трудно и сложно быть сурдопедагогом. Оказывается, детей надо </a:t>
            </a:r>
          </a:p>
          <a:p>
            <a:pPr algn="ctr"/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понимать, </a:t>
            </a:r>
          </a:p>
          <a:p>
            <a:pPr algn="ctr"/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 и чувствовать. </a:t>
            </a:r>
          </a:p>
          <a:p>
            <a:pPr algn="ctr"/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Очень жаль, что практика длилась всего один месяц». </a:t>
            </a:r>
          </a:p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София Артоболевская.</a:t>
            </a:r>
            <a:endParaRPr lang="ru-RU" b="1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8738E0E-8A88-8BC5-AE45-034983EE7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2" t="7208"/>
          <a:stretch/>
        </p:blipFill>
        <p:spPr bwMode="auto">
          <a:xfrm>
            <a:off x="127168" y="1265723"/>
            <a:ext cx="4444832" cy="3394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428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175DB4-EFCB-C1E9-1468-8E9EE49D4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Наши впечатления-удивления</a:t>
            </a:r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FD3CE4-28D6-D378-0628-E5DC0A1898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 r="17443"/>
          <a:stretch/>
        </p:blipFill>
        <p:spPr bwMode="auto">
          <a:xfrm>
            <a:off x="5298854" y="1059582"/>
            <a:ext cx="3600400" cy="3942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588478-14ED-FE44-F40E-3CBE74A879C6}"/>
              </a:ext>
            </a:extLst>
          </p:cNvPr>
          <p:cNvSpPr txBox="1"/>
          <p:nvPr/>
        </p:nvSpPr>
        <p:spPr>
          <a:xfrm>
            <a:off x="395536" y="1563638"/>
            <a:ext cx="439248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«Производственная практика пролетела быстро, продуктивно и ярко. Несмотря на все сложности: дрожащие руки при дактилировании, волнение перед уроками, кропотливую работу над конспектами </a:t>
            </a:r>
          </a:p>
          <a:p>
            <a:pPr algn="ctr"/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материалами к уроку, была достигнута главная цель: я поняла, как это трудно и здорово быть учителем глухого ребенка.»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Надежда Бондаренко.</a:t>
            </a:r>
          </a:p>
        </p:txBody>
      </p:sp>
    </p:spTree>
    <p:extLst>
      <p:ext uri="{BB962C8B-B14F-4D97-AF65-F5344CB8AC3E}">
        <p14:creationId xmlns:p14="http://schemas.microsoft.com/office/powerpoint/2010/main" val="944092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BA30D-E0CE-0ED7-FBDA-F02C76559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Наши впечатления-удивления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6E8834-3B25-B008-D01F-4C9B4E4E9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0416" y="1475417"/>
            <a:ext cx="3456384" cy="3312368"/>
          </a:xfrm>
        </p:spPr>
        <p:txBody>
          <a:bodyPr>
            <a:normAutofit/>
          </a:bodyPr>
          <a:lstStyle/>
          <a:p>
            <a:pPr marL="0" indent="0" algn="ctr" defTabSz="713232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 нами рядом всегда была самая лучшая на свете Екатерина Борисовна, которая много раз за урок приходила </a:t>
            </a:r>
          </a:p>
          <a:p>
            <a:pPr marL="0" indent="0" algn="ctr" defTabSz="713232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каждой из нас на помощь </a:t>
            </a:r>
          </a:p>
          <a:p>
            <a:pPr marL="0" indent="0" algn="ctr" defTabSz="713232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подсказывала, как сделать так, чтобы наши ученики, наконец-то, нас поняли».</a:t>
            </a:r>
          </a:p>
          <a:p>
            <a:pPr marL="0" indent="0" algn="ctr" defTabSz="713232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Анна Слугина </a:t>
            </a:r>
          </a:p>
          <a:p>
            <a:pPr marL="0" indent="0" algn="ctr" defTabSz="713232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Дарья Перфильева</a:t>
            </a:r>
          </a:p>
          <a:p>
            <a:pPr marL="0" indent="0" algn="ctr">
              <a:buNone/>
            </a:pPr>
            <a:endParaRPr lang="ru-RU" sz="1600" i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31FA7D-89C1-6D85-F2DD-165F6918F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94" b="3408"/>
          <a:stretch/>
        </p:blipFill>
        <p:spPr>
          <a:xfrm>
            <a:off x="179512" y="1275606"/>
            <a:ext cx="4731603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38872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108F2-15D4-D5D7-7011-C72DD3CE4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Наши впечатления-удивления</a:t>
            </a:r>
            <a:endParaRPr lang="ru-RU" dirty="0"/>
          </a:p>
        </p:txBody>
      </p:sp>
      <p:pic>
        <p:nvPicPr>
          <p:cNvPr id="4" name="Picture 2" descr="https://sun9-9.userapi.com/impg/ro7Qt8ZEG9VQnW0FPB8cbrCKd69JGczKXJVc9g/qEA7EitO0kI.jpg?size=720x988&amp;quality=95&amp;sign=c0a1ffacbb9929da9fb8d59ff595ac49&amp;type=album">
            <a:extLst>
              <a:ext uri="{FF2B5EF4-FFF2-40B4-BE49-F238E27FC236}">
                <a16:creationId xmlns:a16="http://schemas.microsoft.com/office/drawing/2014/main" id="{0CB0FA7E-52CC-A3D2-439C-DBC6868335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r="1908" b="5313"/>
          <a:stretch/>
        </p:blipFill>
        <p:spPr bwMode="auto">
          <a:xfrm>
            <a:off x="311617" y="1087160"/>
            <a:ext cx="2632434" cy="3892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un9-41.userapi.com/impg/_t5fpbozMNIZlp62lprg07GDiDzeExKqeUM_Yg/CTspTfIPFKk.jpg?size=720x1047&amp;quality=95&amp;sign=36bb992e88c6b3572877cd8447700c79&amp;type=album">
            <a:extLst>
              <a:ext uri="{FF2B5EF4-FFF2-40B4-BE49-F238E27FC236}">
                <a16:creationId xmlns:a16="http://schemas.microsoft.com/office/drawing/2014/main" id="{5FDEC404-72B0-5E91-6D45-F2EBCB859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6" t="6648" b="21070"/>
          <a:stretch/>
        </p:blipFill>
        <p:spPr bwMode="auto">
          <a:xfrm>
            <a:off x="6413378" y="1087160"/>
            <a:ext cx="2376264" cy="3863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96336D-B3D9-5080-27B3-05C9653757A2}"/>
              </a:ext>
            </a:extLst>
          </p:cNvPr>
          <p:cNvSpPr txBox="1"/>
          <p:nvPr/>
        </p:nvSpPr>
        <p:spPr>
          <a:xfrm>
            <a:off x="2944051" y="1635646"/>
            <a:ext cx="33721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</a:t>
            </a:r>
            <a:r>
              <a:rPr lang="ru-RU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едро с нами делилась своим опытом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дорогая</a:t>
            </a:r>
          </a:p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Анатольевна, которая</a:t>
            </a:r>
            <a:r>
              <a:rPr lang="ru-RU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поддерживала нас, корректировала и направляла наши мятежные порывы.»</a:t>
            </a:r>
            <a:b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Софья Житная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Анастасия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Кузнецова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924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95486"/>
            <a:ext cx="4320480" cy="74295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Наши впечатления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3B2D98-401A-723D-92D3-660BF025E654}"/>
              </a:ext>
            </a:extLst>
          </p:cNvPr>
          <p:cNvSpPr txBox="1"/>
          <p:nvPr/>
        </p:nvSpPr>
        <p:spPr>
          <a:xfrm>
            <a:off x="2845078" y="976327"/>
            <a:ext cx="35271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с большим удовольствием проводили внеурочные занятия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готовили классы к Новому году.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A4D798-C8B5-0765-C458-C1CD1566C0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4"/>
          <a:stretch/>
        </p:blipFill>
        <p:spPr>
          <a:xfrm>
            <a:off x="112699" y="3334261"/>
            <a:ext cx="2646063" cy="1719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47F2DC-F884-FF45-04DC-4B93B92F94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-4340" b="11529"/>
          <a:stretch/>
        </p:blipFill>
        <p:spPr>
          <a:xfrm flipH="1">
            <a:off x="229352" y="464804"/>
            <a:ext cx="1807988" cy="2114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978A13-70DC-6980-9BD3-3E4B505389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620"/>
          <a:stretch/>
        </p:blipFill>
        <p:spPr>
          <a:xfrm>
            <a:off x="1162898" y="1922786"/>
            <a:ext cx="1339251" cy="1346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7567B8-31E0-FF77-A32E-A4B5B4411E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131"/>
          <a:stretch/>
        </p:blipFill>
        <p:spPr>
          <a:xfrm>
            <a:off x="6735807" y="491421"/>
            <a:ext cx="2178841" cy="1970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9C4054-7296-6AB2-9396-C1951A93C2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06" r="14927" b="8160"/>
          <a:stretch/>
        </p:blipFill>
        <p:spPr>
          <a:xfrm>
            <a:off x="6385240" y="2603690"/>
            <a:ext cx="2592288" cy="2440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EA5F8A-103A-7321-20EA-E0C540842F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259" t="14900" r="19354" b="20531"/>
          <a:stretch/>
        </p:blipFill>
        <p:spPr>
          <a:xfrm>
            <a:off x="2832612" y="2015165"/>
            <a:ext cx="3478775" cy="2507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50855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335</TotalTime>
  <Words>744</Words>
  <Application>Microsoft Office PowerPoint</Application>
  <PresentationFormat>Экран (16:9)</PresentationFormat>
  <Paragraphs>80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verdana</vt:lpstr>
      <vt:lpstr>Ясность</vt:lpstr>
      <vt:lpstr>МИНИСТЕРСТВО ПРОСВЕЩЕНИЯ РОССИЙСКОЙ ФЕДЕРАЦИИ ФЕДЕРАЛЬНОЕ ГОСУДАРСТВЕННОЕ БЮДЖЕТНОЕ ОБРАЗОВАТЕЛЬНОЕ УЧРЕЖДЕНИЕ ВЫСШЕГО ОБРАЗОВАНИЯ «РОССИЙСКИЙ ГОСУДАРСТВЕННЫЙ ПЕДАГОГИЧЕСКИЙ УНИВЕРСИТЕТ им. А. И. ГЕРЦЕНА»   Направление подготовки/специальность  44.03.03 Специальное (дефектологическое) образование  направленность (профиль)/специализация  «Сурдопедагогика (Начальное образование детей с нарушением слуха)»  Отчет по педагогической практике 17.11.22 – 14.12.22  </vt:lpstr>
      <vt:lpstr>О школе и классах </vt:lpstr>
      <vt:lpstr>Наши впечатления</vt:lpstr>
      <vt:lpstr>Наши впечатления</vt:lpstr>
      <vt:lpstr>Наши впечатления-удивления</vt:lpstr>
      <vt:lpstr>Наши впечатления-удивления</vt:lpstr>
      <vt:lpstr>Наши впечатления-удивления</vt:lpstr>
      <vt:lpstr>Наши впечатления-удивления</vt:lpstr>
      <vt:lpstr>Наши впечатления</vt:lpstr>
      <vt:lpstr>Наша благодарность</vt:lpstr>
      <vt:lpstr>Наши поздравления</vt:lpstr>
      <vt:lpstr>МИНИСТЕРСТВО ПРОСВЕЩЕНИЯ РОССИЙСКОЙ ФЕДЕРАЦИИ ФЕДЕРАЛЬНОЕ ГОСУДАРСТВЕННОЕ БЮДЖЕТНОЕ ОБРАЗОВАТЕЛЬНОЕ УЧРЕЖДЕНИЕ ВЫСШЕГО ОБРАЗОВАНИЯ «РОССИЙСКИЙ ГОСУДАРСТВЕННЫЙ ПЕДАГОГИЧЕСКИЙ УНИВЕРСИТЕТ им. А. И. ГЕРЦЕНА»   Направление подготовки/специальность  44.03.03 Специальное (дефектологическое) образование  направленность (профиль)/специализация  «Сурдопедагогика (Начальное образование детей с нарушением слуха)»  Отчет по педагогической практике 17.11.22 – 14.12.22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ПРОСВЕЩЕНИЯ РОССИЙСКОЙ ФЕДЕРАЦИИ ФЕДЕРАЛЬНОЕ ГОСУДАРСТВЕННОЕ БЮДЖЕТНОЕ ОБРАЗОВАТЕЛЬНОЕ УЧРЕЖДЕНИЕ ВЫСШЕГО ОБРАЗОВАНИЯ «РОССИЙСКИЙ ГОСУДАРСТВЕННЫЙ ПЕДАГОГИЧЕСКИЙ УНИВЕРСИТЕТ им. А. И. ГЕРЦЕНА»      Направление подготовки/специальность  44.03.03 Специальное (дефектологическое) образование  направленность (профиль)/специализация  «Сурдопедагогика (Начальное образование детей с нарушением слуха)»   Отчет по педагогической практике 17.11.22 – 14.12.22</dc:title>
  <dc:creator>mike</dc:creator>
  <cp:lastModifiedBy>Татьяна Владимировна</cp:lastModifiedBy>
  <cp:revision>11</cp:revision>
  <dcterms:created xsi:type="dcterms:W3CDTF">2022-12-13T15:38:21Z</dcterms:created>
  <dcterms:modified xsi:type="dcterms:W3CDTF">2022-12-20T12:03:10Z</dcterms:modified>
</cp:coreProperties>
</file>