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4" r:id="rId1"/>
  </p:sldMasterIdLst>
  <p:sldIdLst>
    <p:sldId id="256" r:id="rId2"/>
    <p:sldId id="257" r:id="rId3"/>
    <p:sldId id="301" r:id="rId4"/>
    <p:sldId id="291" r:id="rId5"/>
    <p:sldId id="292" r:id="rId6"/>
    <p:sldId id="309" r:id="rId7"/>
    <p:sldId id="307" r:id="rId8"/>
    <p:sldId id="306" r:id="rId9"/>
    <p:sldId id="294" r:id="rId10"/>
    <p:sldId id="308" r:id="rId11"/>
    <p:sldId id="295" r:id="rId12"/>
    <p:sldId id="296" r:id="rId13"/>
    <p:sldId id="304" r:id="rId14"/>
    <p:sldId id="293" r:id="rId15"/>
    <p:sldId id="298" r:id="rId16"/>
    <p:sldId id="299" r:id="rId17"/>
    <p:sldId id="297" r:id="rId18"/>
    <p:sldId id="268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A7E7F-1603-4095-A13C-E9ED6D7C301D}" type="datetimeFigureOut">
              <a:rPr lang="ru-RU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87288-BD08-4B44-AC68-4E4370338F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1833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AB322-43CA-4B56-8F4E-F09319757C9B}" type="datetimeFigureOut">
              <a:rPr lang="ru-RU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32A96-FAA3-4646-8668-8BCBD60536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7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DD46F-C09E-40E7-9723-9A86719E8FDF}" type="datetimeFigureOut">
              <a:rPr lang="ru-RU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40CE4-332F-4540-BCC7-CCE31AF2DC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2961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720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ru-RU" sz="720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2EF44-6F69-46AA-972A-800F369BC756}" type="datetimeFigureOut">
              <a:rPr lang="ru-RU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327B2-3C89-47D7-AF02-8697E0E15B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7013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9C241-9449-4017-AB0E-E6767832C9C3}" type="datetimeFigureOut">
              <a:rPr lang="ru-RU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5E6C9-2CBD-46ED-9276-B81B88B487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8768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800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ru-RU" sz="800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202D4-5755-4C7A-9291-ABE10FAA96A6}" type="datetimeFigureOut">
              <a:rPr lang="ru-RU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03F9C-6E47-432D-A7DF-5F22FE564E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7727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770FD-0AAF-4501-81AD-D9C1DEABF298}" type="datetimeFigureOut">
              <a:rPr lang="ru-RU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58B24-F725-4A0E-B3AC-8E48AC5F63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1994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54BA6-1B79-4CA8-B86B-69FE244E0459}" type="datetimeFigureOut">
              <a:rPr lang="ru-RU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BD6A8-14C7-4F32-B310-82F99EE45E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9492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315CB-7F70-4FCE-AFF2-2B73B740EFFF}" type="datetimeFigureOut">
              <a:rPr lang="ru-RU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7956C-CA27-4A56-A5EC-085661924B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741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7C19E-8B8E-4699-9B38-F6A32098B58F}" type="datetimeFigureOut">
              <a:rPr lang="ru-RU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D01A1-99B6-456E-85CC-54239DBACC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776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E6B12-0D31-480F-8867-C8C7F4EF8C74}" type="datetimeFigureOut">
              <a:rPr lang="ru-RU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192B6-16F9-4173-B20E-60B97D3A02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89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3D698-DFA2-4314-AB97-487D11CEDA7A}" type="datetimeFigureOut">
              <a:rPr lang="ru-RU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531B4-C9D8-4E5F-996F-ED46126D82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496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BE577-113B-43DE-8400-B12265479274}" type="datetimeFigureOut">
              <a:rPr lang="ru-RU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76B46-5F7D-45FF-A5AF-EEA1631E0A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154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F164E-440D-4816-B0C1-B8E6DE9895A6}" type="datetimeFigureOut">
              <a:rPr lang="ru-RU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4362D-0B8B-4DC5-B10D-A67D1D4005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012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44D82-AE0F-4408-90A3-A4FDA43DC4B5}" type="datetimeFigureOut">
              <a:rPr lang="ru-RU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639DB-46E9-4DE3-970E-E064F88530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7744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CD33C-A224-4707-8A89-EEC42088B145}" type="datetimeFigureOut">
              <a:rPr lang="ru-RU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AFBF1-5043-4D28-81F8-C5104D1EFE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108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14B5B-7282-4175-8BE9-71A42715C520}" type="datetimeFigureOut">
              <a:rPr lang="ru-RU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CFC56-C88F-405A-AA67-36C69006D5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197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391F644-5AF5-408D-9C5F-3B09094196C3}" type="datetimeFigureOut">
              <a:rPr lang="ru-RU"/>
              <a:pPr>
                <a:defRPr/>
              </a:pPr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AF6C7D7-044B-46B3-B45E-733B22ACC4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45" r:id="rId7"/>
    <p:sldLayoutId id="2147484055" r:id="rId8"/>
    <p:sldLayoutId id="2147484046" r:id="rId9"/>
    <p:sldLayoutId id="2147484047" r:id="rId10"/>
    <p:sldLayoutId id="2147484056" r:id="rId11"/>
    <p:sldLayoutId id="2147484057" r:id="rId12"/>
    <p:sldLayoutId id="2147484048" r:id="rId13"/>
    <p:sldLayoutId id="2147484058" r:id="rId14"/>
    <p:sldLayoutId id="2147484059" r:id="rId15"/>
    <p:sldLayoutId id="2147484060" r:id="rId16"/>
    <p:sldLayoutId id="2147484061" r:id="rId17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8.jpeg"/><Relationship Id="rId7" Type="http://schemas.openxmlformats.org/officeDocument/2006/relationships/image" Target="../media/image72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АТТЕСТАЦИЯ и конкурс\фото и др для презентации\эмблем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65601"/>
            <a:ext cx="37147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2988" y="188913"/>
            <a:ext cx="7796212" cy="2954337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«Жизнь школы»</a:t>
            </a:r>
            <a:endParaRPr lang="ru-RU" sz="6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536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0" y="3573463"/>
            <a:ext cx="7407275" cy="1752600"/>
          </a:xfrm>
        </p:spPr>
        <p:txBody>
          <a:bodyPr/>
          <a:lstStyle/>
          <a:p>
            <a:pPr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ru-RU" altLang="ru-RU" dirty="0"/>
              <a:t>Заместитель директора</a:t>
            </a:r>
          </a:p>
          <a:p>
            <a:pPr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ru-RU" altLang="ru-RU" dirty="0"/>
              <a:t>по воспитательной работе</a:t>
            </a:r>
          </a:p>
          <a:p>
            <a:pPr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ru-RU" altLang="ru-RU" dirty="0"/>
              <a:t>Воропаева </a:t>
            </a:r>
            <a:r>
              <a:rPr lang="ru-RU" altLang="ru-RU"/>
              <a:t>Ирина Юрьевна</a:t>
            </a:r>
            <a:endParaRPr lang="ru-RU" alt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C4B0FB-B13E-45B8-A495-D91D20D9C2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04313"/>
            <a:ext cx="3383868" cy="22559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842BD4-7645-4BC7-AD03-46EE6FE93A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24" y="4077174"/>
            <a:ext cx="3275856" cy="21830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317" y="2793629"/>
            <a:ext cx="3411252" cy="227061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FC644F-9BE6-4211-9DBA-0D657DE578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569" y="1108868"/>
            <a:ext cx="3150222" cy="20993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12FDDF-A249-4558-8716-7F7E37D65F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44" y="1127529"/>
            <a:ext cx="2962877" cy="19752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8754" y="533263"/>
            <a:ext cx="8037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+mj-lt"/>
              </a:rPr>
              <a:t>Участие в творческих конкурсах, концертах</a:t>
            </a:r>
          </a:p>
        </p:txBody>
      </p:sp>
    </p:spTree>
    <p:extLst>
      <p:ext uri="{BB962C8B-B14F-4D97-AF65-F5344CB8AC3E}">
        <p14:creationId xmlns:p14="http://schemas.microsoft.com/office/powerpoint/2010/main" val="3636263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475302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+mj-lt"/>
              </a:rPr>
              <a:t>Общешкольные праздники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5"/>
            <a:ext cx="2414770" cy="1608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70346" y="155536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«День Знаний»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71357" y="343201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«Здравствуй, школа!»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8104" y="587727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«День учителя!»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45EC34-83C8-4470-B379-B57BE26D90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706" y="1355561"/>
            <a:ext cx="2535068" cy="19013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B57809-1040-4A6F-A0AA-8A4F1D4359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754" y="2383871"/>
            <a:ext cx="2615952" cy="196196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524E215-E355-4534-8C22-19264232B9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4" y="4077072"/>
            <a:ext cx="2741347" cy="20560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3" r="7204" b="12916"/>
          <a:stretch/>
        </p:blipFill>
        <p:spPr>
          <a:xfrm>
            <a:off x="3573791" y="4348270"/>
            <a:ext cx="2698483" cy="15022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5" b="7348"/>
          <a:stretch/>
        </p:blipFill>
        <p:spPr>
          <a:xfrm>
            <a:off x="6084168" y="4400183"/>
            <a:ext cx="2569878" cy="147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98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33008" y="63186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«День Победы»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3545" y="243933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«Новый год»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0152" y="35158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«Выпускной»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0152" y="573008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«Масленица»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695" y="3980021"/>
            <a:ext cx="1506251" cy="16853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909" y="4134548"/>
            <a:ext cx="2134900" cy="142104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2BB899-CBD7-4E97-B5C7-36BF3BC364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45" y="4693786"/>
            <a:ext cx="3504287" cy="16590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CB4C531-43D2-43C9-B72C-D28ADC3B94A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9" y="2947594"/>
            <a:ext cx="3960576" cy="187508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33BE742-DDC7-468D-9BCD-54A1E0FE71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578" y="326055"/>
            <a:ext cx="2808958" cy="18726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E1BEFE1-8C48-45B2-9F4C-A0292399E2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14594"/>
            <a:ext cx="2803256" cy="18688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6926E68-03C5-4E6F-A4D7-6DF812FFF7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6054"/>
            <a:ext cx="3065728" cy="204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4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4293" y="446900"/>
            <a:ext cx="5628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+mj-lt"/>
              </a:rPr>
              <a:t>Праздники в группах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A585E7-1D64-423E-AC5B-3BFF8F91CE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55" y="1203107"/>
            <a:ext cx="2038536" cy="271804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FB9CE6-C724-4B37-AB89-2633C0508D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522" y="1259124"/>
            <a:ext cx="1768506" cy="23580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D8522F-AA40-4821-8EAC-D60A1C3C00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03107"/>
            <a:ext cx="3157167" cy="23580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B75807-51FD-4733-BDAF-768DA43D6B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41" y="3606179"/>
            <a:ext cx="2704610" cy="27046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EFFA5E-0E3D-47C1-A9CA-0D6C01D47B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63" y="4323419"/>
            <a:ext cx="2963712" cy="19758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727215"/>
            <a:ext cx="2631234" cy="197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67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0"/>
            <a:ext cx="8460432" cy="1447800"/>
          </a:xfrm>
        </p:spPr>
        <p:txBody>
          <a:bodyPr/>
          <a:lstStyle/>
          <a:p>
            <a:r>
              <a:rPr lang="ru-RU" altLang="ru-RU" sz="3600" dirty="0">
                <a:ln>
                  <a:noFill/>
                </a:ln>
              </a:rPr>
              <a:t>Режим дня школы-интерната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4294967295"/>
          </p:nvPr>
        </p:nvSpPr>
        <p:spPr>
          <a:xfrm>
            <a:off x="611560" y="836712"/>
            <a:ext cx="7884368" cy="4800600"/>
          </a:xfrm>
        </p:spPr>
        <p:txBody>
          <a:bodyPr rtlCol="0">
            <a:noAutofit/>
          </a:bodyPr>
          <a:lstStyle/>
          <a:p>
            <a:pPr fontAlgn="auto">
              <a:buFont typeface="Arial"/>
              <a:buChar char="•"/>
              <a:defRPr/>
            </a:pPr>
            <a:r>
              <a:rPr lang="ru-RU" altLang="ru-RU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7.30 подъём</a:t>
            </a:r>
          </a:p>
          <a:p>
            <a:pPr fontAlgn="auto">
              <a:buFont typeface="Arial"/>
              <a:buChar char="•"/>
              <a:defRPr/>
            </a:pPr>
            <a:r>
              <a:rPr lang="ru-RU" altLang="ru-RU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8.00 зарядка</a:t>
            </a:r>
          </a:p>
          <a:p>
            <a:pPr fontAlgn="auto">
              <a:buFont typeface="Arial"/>
              <a:buChar char="•"/>
              <a:defRPr/>
            </a:pPr>
            <a:r>
              <a:rPr lang="ru-RU" altLang="ru-RU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8.15-8.30 первый завтрак</a:t>
            </a:r>
          </a:p>
          <a:p>
            <a:pPr fontAlgn="auto">
              <a:buFont typeface="Arial"/>
              <a:buChar char="•"/>
              <a:defRPr/>
            </a:pPr>
            <a:r>
              <a:rPr lang="ru-RU" altLang="ru-RU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9.00 первый урок</a:t>
            </a:r>
          </a:p>
          <a:p>
            <a:pPr fontAlgn="auto">
              <a:buFont typeface="Arial"/>
              <a:buChar char="•"/>
              <a:defRPr/>
            </a:pPr>
            <a:r>
              <a:rPr lang="ru-RU" altLang="ru-RU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12.50-13.20 обед</a:t>
            </a:r>
          </a:p>
          <a:p>
            <a:pPr fontAlgn="auto">
              <a:buFont typeface="Arial"/>
              <a:buChar char="•"/>
              <a:defRPr/>
            </a:pPr>
            <a:r>
              <a:rPr lang="ru-RU" altLang="ru-RU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13.30-16.30  внеурочная деятельность</a:t>
            </a:r>
          </a:p>
          <a:p>
            <a:pPr fontAlgn="auto">
              <a:buFont typeface="Arial"/>
              <a:buChar char="•"/>
              <a:defRPr/>
            </a:pPr>
            <a:r>
              <a:rPr lang="ru-RU" altLang="ru-RU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Прогулка, дополнительное образование</a:t>
            </a:r>
          </a:p>
          <a:p>
            <a:pPr fontAlgn="auto">
              <a:buFont typeface="Arial"/>
              <a:buChar char="•"/>
              <a:defRPr/>
            </a:pPr>
            <a:r>
              <a:rPr lang="ru-RU" altLang="ru-RU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15.45-16.00 полдник</a:t>
            </a:r>
          </a:p>
          <a:p>
            <a:pPr fontAlgn="auto">
              <a:buFont typeface="Arial"/>
              <a:buChar char="•"/>
              <a:defRPr/>
            </a:pPr>
            <a:r>
              <a:rPr lang="ru-RU" altLang="ru-RU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16.45-17.45 повторение учебного материала в игровой форме</a:t>
            </a:r>
          </a:p>
          <a:p>
            <a:pPr fontAlgn="auto">
              <a:buFont typeface="Arial"/>
              <a:buChar char="•"/>
              <a:defRPr/>
            </a:pPr>
            <a:r>
              <a:rPr lang="ru-RU" altLang="ru-RU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17.45-18.15 ужин</a:t>
            </a:r>
          </a:p>
          <a:p>
            <a:pPr fontAlgn="auto">
              <a:buFont typeface="Arial"/>
              <a:buChar char="•"/>
              <a:defRPr/>
            </a:pPr>
            <a:r>
              <a:rPr lang="ru-RU" altLang="ru-RU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18.30-20.00 игры, дополнительное образование, просмотр мультфильмов прогулка (осень –весна )и т.п.</a:t>
            </a:r>
          </a:p>
          <a:p>
            <a:pPr fontAlgn="auto">
              <a:buFont typeface="Arial"/>
              <a:buChar char="•"/>
              <a:defRPr/>
            </a:pPr>
            <a:r>
              <a:rPr lang="ru-RU" altLang="ru-RU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20.00 подготовка ко сну</a:t>
            </a:r>
          </a:p>
          <a:p>
            <a:pPr fontAlgn="auto">
              <a:buFont typeface="Arial"/>
              <a:buChar char="•"/>
              <a:defRPr/>
            </a:pPr>
            <a:r>
              <a:rPr lang="ru-RU" altLang="ru-RU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21.00/22.00 сон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7576" y="548680"/>
            <a:ext cx="808088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Организация работы группы в интернате.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+mn-lt"/>
              </a:rPr>
              <a:t>Форма – обязательной формы нет, но приветствуется деловой стиль. (белый верх, темный низ). Обязательно иметь удобную сменную обувь.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+mn-lt"/>
              </a:rPr>
              <a:t>Организация выполнения домашнего задания(самоподготовка). Домашнее задание для первоклассников не задается, но имеются рекомендованные учителем задания, которые выполняются с воспитателем, либо дома с родителями.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+mn-lt"/>
              </a:rPr>
              <a:t>Организация досуговых мероприятий на свежем воздухе.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+mn-lt"/>
              </a:rPr>
              <a:t>Места на ночное пребывание ограничены. Возможно одноразовое оставление ребенка на ночь в экстренных случаях.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2" y="4760910"/>
            <a:ext cx="2555776" cy="19168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49" y="3134003"/>
            <a:ext cx="2111467" cy="1583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32"/>
          <a:stretch/>
        </p:blipFill>
        <p:spPr>
          <a:xfrm>
            <a:off x="7475132" y="3879912"/>
            <a:ext cx="1484196" cy="24668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3" b="19354"/>
          <a:stretch/>
        </p:blipFill>
        <p:spPr>
          <a:xfrm>
            <a:off x="3171078" y="3501008"/>
            <a:ext cx="1739170" cy="2664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501" y="4993070"/>
            <a:ext cx="2441678" cy="18312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985" y="2708920"/>
            <a:ext cx="2884976" cy="216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51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n-lt"/>
              </a:rPr>
              <a:t>5. </a:t>
            </a:r>
            <a:r>
              <a:rPr lang="ru-RU" sz="1600" dirty="0">
                <a:latin typeface="+mn-lt"/>
              </a:rPr>
              <a:t>Забирать ребенка не законными представителями возможно, только при подаче заявления родителей, по нотариально заверенной доверенности. В пятницу школа работает до 19.00. Если ребенка не забрали до указанного времени, то он передается в 10 отдел полиции Невского района в отдел ОДН.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latin typeface="+mn-lt"/>
              </a:rPr>
              <a:t>6. Необходимо предоставить дополнительные телефоны на экстренный случай (бабушка, дедушка и др.)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latin typeface="+mn-lt"/>
              </a:rPr>
              <a:t>7. В школу нельзя приносить гаджеты, разрешается приносить настольные и напольные игры, в спальню можно- любимую игрушку, книжку.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latin typeface="+mn-lt"/>
              </a:rPr>
              <a:t>8. Предупреждать учителя и воспитателя на предмет наличия у ребенка аллергии предоставив медицинский документ о исключении продуктов, лекарств.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latin typeface="+mn-lt"/>
              </a:rPr>
              <a:t>9. В нашей школе не организовывается групповой отдых в каникулярное время. По этому вопросу необходимо обращаться в МФЦ.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latin typeface="+mn-lt"/>
              </a:rPr>
              <a:t>10. Опоздания не приветствуются, о возможных пропусках по уважительной причине сообщать классному руководителю, воспитателю. При длительном отсутствии предоставлять справки или заявления о причине отсутствия.</a:t>
            </a:r>
          </a:p>
          <a:p>
            <a:pPr lvl="0"/>
            <a:r>
              <a:rPr lang="ru-RU" sz="1600" dirty="0">
                <a:latin typeface="+mn-lt"/>
              </a:rPr>
              <a:t>11. По возникшим вопросам проводятся консультации сурдопедагога, педагога-психолога, социального педагога.</a:t>
            </a:r>
          </a:p>
        </p:txBody>
      </p:sp>
    </p:spTree>
    <p:extLst>
      <p:ext uri="{BB962C8B-B14F-4D97-AF65-F5344CB8AC3E}">
        <p14:creationId xmlns:p14="http://schemas.microsoft.com/office/powerpoint/2010/main" val="1257810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548" y="54868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+mj-lt"/>
              </a:rPr>
              <a:t>Зачисление в группы интерната осуществляется на основании заявления.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t="17801" r="34250" b="8001"/>
          <a:stretch/>
        </p:blipFill>
        <p:spPr>
          <a:xfrm>
            <a:off x="2267744" y="887383"/>
            <a:ext cx="4176464" cy="567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78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СПАСИБО ЗА ВНИМАНИЕ</a:t>
            </a:r>
            <a:r>
              <a:rPr lang="de-DE" sz="3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  <a:endParaRPr lang="ru-RU" sz="3600" b="1" i="1" dirty="0">
              <a:solidFill>
                <a:schemeClr val="tx2">
                  <a:satMod val="130000"/>
                </a:schemeClr>
              </a:solidFill>
              <a:latin typeface="Arial Narrow" pitchFamily="34" charset="0"/>
            </a:endParaRPr>
          </a:p>
          <a:p>
            <a:endParaRPr lang="ru-RU" altLang="ru-RU" dirty="0"/>
          </a:p>
        </p:txBody>
      </p:sp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3154362"/>
          </a:xfrm>
        </p:spPr>
        <p:txBody>
          <a:bodyPr/>
          <a:lstStyle/>
          <a:p>
            <a:r>
              <a:rPr lang="ru-RU" altLang="ru-RU" sz="2600" dirty="0">
                <a:ln>
                  <a:noFill/>
                </a:ln>
              </a:rPr>
              <a:t>.</a:t>
            </a: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683568" y="692150"/>
            <a:ext cx="7848600" cy="547370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buFont typeface="Wingdings 2" panose="05020102010507070707" pitchFamily="18" charset="2"/>
              <a:buNone/>
              <a:defRPr/>
            </a:pPr>
            <a:r>
              <a:rPr lang="ru-RU" altLang="ru-RU" sz="3200" b="1" dirty="0"/>
              <a:t>В рамках работы школы-интерната организуется следующая «жизнь после уроков»:</a:t>
            </a:r>
          </a:p>
          <a:p>
            <a:pPr fontAlgn="auto">
              <a:defRPr/>
            </a:pPr>
            <a:r>
              <a:rPr lang="ru-RU" altLang="ru-RU" sz="2800" dirty="0"/>
              <a:t>Работа групп интерната;</a:t>
            </a:r>
          </a:p>
          <a:p>
            <a:pPr fontAlgn="auto">
              <a:defRPr/>
            </a:pPr>
            <a:r>
              <a:rPr lang="ru-RU" altLang="ru-RU" sz="2800" dirty="0"/>
              <a:t>Внеурочная деятельность по направлениям: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2800" dirty="0"/>
              <a:t> - Спортивно-оздоровительное;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2800" dirty="0"/>
              <a:t>Социальное;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2800" dirty="0"/>
              <a:t>Обще интеллектуальное;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2800" dirty="0"/>
              <a:t>Общекультурное;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2800" dirty="0"/>
              <a:t>Духовно-нравственное.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dirty="0"/>
              <a:t>Дополнительное образование.</a:t>
            </a:r>
          </a:p>
          <a:p>
            <a:pPr marL="0" indent="0" fontAlgn="auto">
              <a:buFont typeface="Arial"/>
              <a:buNone/>
              <a:defRPr/>
            </a:pPr>
            <a:endParaRPr lang="ru-RU" altLang="ru-RU" dirty="0"/>
          </a:p>
          <a:p>
            <a:pPr fontAlgn="auto">
              <a:defRPr/>
            </a:pPr>
            <a:endParaRPr lang="ru-RU" alt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2200" y="54868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+mj-lt"/>
              </a:rPr>
              <a:t>Внеурочная деятельность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134076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«Мир вокруг нас»</a:t>
            </a:r>
          </a:p>
          <a:p>
            <a:pPr algn="ctr"/>
            <a:r>
              <a:rPr lang="ru-RU" dirty="0"/>
              <a:t>(краеведение)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36096" y="132186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«Азбука спортивных игр»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1780" y="3573016"/>
            <a:ext cx="450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«Сенсорное и интеллектуальное развитие»</a:t>
            </a:r>
          </a:p>
        </p:txBody>
      </p:sp>
      <p:pic>
        <p:nvPicPr>
          <p:cNvPr id="2050" name="Picture 2" descr="https://sun1-26.userapi.com/LNDhi4Nbk7w1j3cTB8pOOWscrAQEuqIyzJpdIA/6lM1yGsRAxc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48"/>
          <a:stretch/>
        </p:blipFill>
        <p:spPr bwMode="auto">
          <a:xfrm>
            <a:off x="3762772" y="1691194"/>
            <a:ext cx="2556821" cy="181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1-84.userapi.com/1qfyYqL-jHaZ0Bc-rYFo24-GtvCYX-qjo1Suzw/7NOQruOEJMw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265" y="1691193"/>
            <a:ext cx="1814117" cy="181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44.userapi.com/vPhtXo3LaV53F2Va9ngSNxFVtmlhNgJLNVAMlw/815bH5lZ_Tk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7" b="27049"/>
          <a:stretch/>
        </p:blipFill>
        <p:spPr bwMode="auto">
          <a:xfrm>
            <a:off x="794360" y="2008167"/>
            <a:ext cx="1816284" cy="219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1-94.userapi.com/KTlu9YcWKik6F2WtvO-SOagO7UXwvdH8uJee0A/xoQoawPdS9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37112"/>
            <a:ext cx="2232248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un9-9.userapi.com/c639323/v639323562/82a4/tI2sHL-7WW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28805"/>
            <a:ext cx="2288998" cy="171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411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67544" y="683019"/>
            <a:ext cx="7920880" cy="928836"/>
          </a:xfrm>
        </p:spPr>
        <p:txBody>
          <a:bodyPr/>
          <a:lstStyle/>
          <a:p>
            <a:r>
              <a:rPr lang="ru-RU" altLang="ru-RU" b="1" dirty="0">
                <a:ln>
                  <a:noFill/>
                </a:ln>
              </a:rPr>
              <a:t>Школьный спортивный клуб «ШСК 31»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661034" y="1657848"/>
            <a:ext cx="6799262" cy="3716338"/>
          </a:xfrm>
        </p:spPr>
        <p:txBody>
          <a:bodyPr/>
          <a:lstStyle/>
          <a:p>
            <a:r>
              <a:rPr lang="ru-RU" altLang="ru-RU" dirty="0"/>
              <a:t>Спортивное ориентирование (спорт глухих)</a:t>
            </a:r>
          </a:p>
          <a:p>
            <a:r>
              <a:rPr lang="ru-RU" altLang="ru-RU" dirty="0"/>
              <a:t>Юный турист</a:t>
            </a:r>
          </a:p>
          <a:p>
            <a:r>
              <a:rPr lang="ru-RU" altLang="ru-RU" dirty="0"/>
              <a:t>Лёгкая атлетика</a:t>
            </a:r>
          </a:p>
          <a:p>
            <a:r>
              <a:rPr lang="ru-RU" altLang="ru-RU" dirty="0"/>
              <a:t>Шахматы</a:t>
            </a:r>
          </a:p>
          <a:p>
            <a:r>
              <a:rPr lang="ru-RU" altLang="ru-RU" dirty="0"/>
              <a:t>Общая физическая подготовка </a:t>
            </a:r>
          </a:p>
          <a:p>
            <a:pPr marL="0" indent="0">
              <a:buNone/>
            </a:pPr>
            <a:r>
              <a:rPr lang="ru-RU" altLang="ru-RU" dirty="0"/>
              <a:t>с элементами дзюдо</a:t>
            </a:r>
          </a:p>
          <a:p>
            <a:endParaRPr lang="ru-RU" altLang="ru-RU" dirty="0"/>
          </a:p>
          <a:p>
            <a:pPr marL="0" indent="0">
              <a:buNone/>
            </a:pPr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233312"/>
            <a:ext cx="2819805" cy="21148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380114"/>
            <a:ext cx="2650860" cy="19881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4437112"/>
            <a:ext cx="2784309" cy="2088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9051" r="20075" b="9051"/>
          <a:stretch/>
        </p:blipFill>
        <p:spPr>
          <a:xfrm>
            <a:off x="611560" y="4725143"/>
            <a:ext cx="1656184" cy="15378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5616" y="836712"/>
            <a:ext cx="7416824" cy="576064"/>
          </a:xfrm>
        </p:spPr>
        <p:txBody>
          <a:bodyPr/>
          <a:lstStyle/>
          <a:p>
            <a:r>
              <a:rPr lang="ru-RU" altLang="ru-RU" b="1" dirty="0">
                <a:ln>
                  <a:noFill/>
                </a:ln>
              </a:rPr>
              <a:t>Дополнительное образование</a:t>
            </a:r>
            <a:br>
              <a:rPr lang="ru-RU" altLang="ru-RU" dirty="0">
                <a:ln>
                  <a:noFill/>
                </a:ln>
              </a:rPr>
            </a:br>
            <a:endParaRPr lang="ru-RU" altLang="ru-RU" dirty="0">
              <a:ln>
                <a:noFill/>
              </a:ln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4294967295"/>
          </p:nvPr>
        </p:nvSpPr>
        <p:spPr>
          <a:xfrm>
            <a:off x="569003" y="1168016"/>
            <a:ext cx="7172325" cy="3444875"/>
          </a:xfrm>
        </p:spPr>
        <p:txBody>
          <a:bodyPr/>
          <a:lstStyle/>
          <a:p>
            <a:r>
              <a:rPr lang="ru-RU" altLang="ru-RU" dirty="0"/>
              <a:t>Студия жестового пения «Созвездие рук»</a:t>
            </a:r>
          </a:p>
          <a:p>
            <a:r>
              <a:rPr lang="ru-RU" altLang="ru-RU" dirty="0"/>
              <a:t> Хореографическая студия «Чувство ритма»</a:t>
            </a:r>
          </a:p>
          <a:p>
            <a:r>
              <a:rPr lang="ru-RU" altLang="ru-RU" dirty="0"/>
              <a:t>Хореографическая студия «Праздник»</a:t>
            </a:r>
          </a:p>
          <a:p>
            <a:r>
              <a:rPr lang="ru-RU" altLang="ru-RU" dirty="0"/>
              <a:t>Театральная студия «Этюд» </a:t>
            </a:r>
          </a:p>
          <a:p>
            <a:pPr marL="0" indent="0">
              <a:buNone/>
            </a:pPr>
            <a:r>
              <a:rPr lang="ru-RU" altLang="ru-RU" dirty="0"/>
              <a:t>с элементами пантомимы</a:t>
            </a:r>
          </a:p>
          <a:p>
            <a:r>
              <a:rPr lang="ru-RU" altLang="ru-RU" dirty="0"/>
              <a:t>Творческое объединение «Город мастеров»</a:t>
            </a:r>
          </a:p>
          <a:p>
            <a:r>
              <a:rPr lang="ru-RU" altLang="ru-RU" dirty="0"/>
              <a:t>Изостудия «Батик»</a:t>
            </a:r>
          </a:p>
          <a:p>
            <a:r>
              <a:rPr lang="ru-RU" altLang="ru-RU" dirty="0"/>
              <a:t>Творческая мастерская</a:t>
            </a:r>
          </a:p>
          <a:p>
            <a:endParaRPr lang="ru-RU" alt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4"/>
          <a:stretch/>
        </p:blipFill>
        <p:spPr>
          <a:xfrm>
            <a:off x="6732240" y="4075364"/>
            <a:ext cx="1874160" cy="22848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 r="8263"/>
          <a:stretch/>
        </p:blipFill>
        <p:spPr>
          <a:xfrm>
            <a:off x="3924445" y="4602531"/>
            <a:ext cx="2602439" cy="20020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842772"/>
            <a:ext cx="2699792" cy="20248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33" y="1057488"/>
            <a:ext cx="2611284" cy="19584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765" y="1057488"/>
            <a:ext cx="3640919" cy="17692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554" y="1268760"/>
            <a:ext cx="2200490" cy="29339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092191"/>
            <a:ext cx="3008309" cy="2256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970435"/>
            <a:ext cx="2498516" cy="33313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522" y="3361905"/>
            <a:ext cx="2239888" cy="29865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9912" y="476672"/>
            <a:ext cx="6825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+mj-lt"/>
              </a:rPr>
              <a:t>Мероприятия по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4101168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012E454-5827-4023-8A54-5AE67734B2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8" y="1066184"/>
            <a:ext cx="1872208" cy="24962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717032"/>
            <a:ext cx="2016224" cy="26882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330" y="1116446"/>
            <a:ext cx="3194339" cy="23957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609666"/>
            <a:ext cx="2647362" cy="19809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9" y="3609666"/>
            <a:ext cx="2459765" cy="18448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198" y="1179995"/>
            <a:ext cx="1761660" cy="23488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869160"/>
            <a:ext cx="2442766" cy="18320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0386" y="447397"/>
            <a:ext cx="595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+mj-lt"/>
              </a:rPr>
              <a:t>Экологическое воспитание</a:t>
            </a:r>
          </a:p>
        </p:txBody>
      </p:sp>
    </p:spTree>
    <p:extLst>
      <p:ext uri="{BB962C8B-B14F-4D97-AF65-F5344CB8AC3E}">
        <p14:creationId xmlns:p14="http://schemas.microsoft.com/office/powerpoint/2010/main" val="3863698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0A4CB2-B346-49ED-BA78-6B01925649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66749"/>
            <a:ext cx="2592288" cy="236558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8070CB-2331-4329-A22B-F2ADA1F0AB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530076"/>
            <a:ext cx="3031874" cy="293407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B033A3-640D-4E00-976F-C384007E60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1066749"/>
            <a:ext cx="2808312" cy="23648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513EE2-069F-4A23-AB68-FE1BB7901C2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530076"/>
            <a:ext cx="2808312" cy="29177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624" y="54868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+mj-lt"/>
              </a:rPr>
              <a:t>Мероприятия в школьной библиотеке</a:t>
            </a:r>
          </a:p>
        </p:txBody>
      </p:sp>
    </p:spTree>
    <p:extLst>
      <p:ext uri="{BB962C8B-B14F-4D97-AF65-F5344CB8AC3E}">
        <p14:creationId xmlns:p14="http://schemas.microsoft.com/office/powerpoint/2010/main" val="456176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34075" y="506411"/>
            <a:ext cx="7335565" cy="5349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Культурно-массовые мероприятия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411" name="Объект 2"/>
          <p:cNvSpPr>
            <a:spLocks noGrp="1"/>
          </p:cNvSpPr>
          <p:nvPr>
            <p:ph idx="4294967295"/>
          </p:nvPr>
        </p:nvSpPr>
        <p:spPr>
          <a:xfrm>
            <a:off x="899592" y="1196752"/>
            <a:ext cx="6799262" cy="42116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altLang="ru-RU" dirty="0"/>
              <a:t>экскурсии;</a:t>
            </a:r>
          </a:p>
          <a:p>
            <a:pPr>
              <a:spcBef>
                <a:spcPts val="0"/>
              </a:spcBef>
            </a:pPr>
            <a:r>
              <a:rPr lang="ru-RU" altLang="ru-RU" dirty="0"/>
              <a:t>посещение библиотек;</a:t>
            </a:r>
          </a:p>
          <a:p>
            <a:pPr>
              <a:spcBef>
                <a:spcPts val="0"/>
              </a:spcBef>
            </a:pPr>
            <a:r>
              <a:rPr lang="ru-RU" altLang="ru-RU" dirty="0"/>
              <a:t>тематические мероприятия;</a:t>
            </a:r>
          </a:p>
          <a:p>
            <a:pPr>
              <a:spcBef>
                <a:spcPts val="0"/>
              </a:spcBef>
            </a:pPr>
            <a:r>
              <a:rPr lang="ru-RU" altLang="ru-RU" dirty="0"/>
              <a:t>участие в конкурсах, соревнованиях,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dirty="0"/>
              <a:t>фестивалях, выставках…</a:t>
            </a:r>
          </a:p>
          <a:p>
            <a:endParaRPr lang="ru-RU" alt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00" y="3457226"/>
            <a:ext cx="2160240" cy="16207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680536"/>
            <a:ext cx="2431122" cy="16207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216" y="1203596"/>
            <a:ext cx="2170981" cy="303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s://sun1-97.userapi.com/HWEoUJ4xmjti45GTcXEOWoUaXa1Gvy9Bc_DpmQ/tdUEVN3q9h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527" y="2971456"/>
            <a:ext cx="19442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2B8F93-D927-4602-B8AE-FDFDA9AA897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375" y="3124488"/>
            <a:ext cx="2463822" cy="328509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1046</TotalTime>
  <Words>529</Words>
  <Application>Microsoft Office PowerPoint</Application>
  <PresentationFormat>Экран (4:3)</PresentationFormat>
  <Paragraphs>83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Garamond</vt:lpstr>
      <vt:lpstr>Wingdings 2</vt:lpstr>
      <vt:lpstr>Натуральные материалы</vt:lpstr>
      <vt:lpstr>«Жизнь школы»</vt:lpstr>
      <vt:lpstr>.</vt:lpstr>
      <vt:lpstr>Презентация PowerPoint</vt:lpstr>
      <vt:lpstr>Школьный спортивный клуб «ШСК 31»</vt:lpstr>
      <vt:lpstr>Дополнительное образование </vt:lpstr>
      <vt:lpstr>Презентация PowerPoint</vt:lpstr>
      <vt:lpstr>Презентация PowerPoint</vt:lpstr>
      <vt:lpstr>Презентация PowerPoint</vt:lpstr>
      <vt:lpstr>Культурно-массовые мероприятия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Режим дня школы-интерната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ГБС (К) ОУ школа-интернат №31 Невского района Санкт-Петербурга  ВОЛКОВ АЛЕКСЕЙ МИХАЙЛОВИЧ  заместитель директора по воспитательной работе</dc:title>
  <dc:creator>Mike</dc:creator>
  <cp:lastModifiedBy>Сергей Малюнов</cp:lastModifiedBy>
  <cp:revision>129</cp:revision>
  <dcterms:created xsi:type="dcterms:W3CDTF">2012-01-31T08:06:54Z</dcterms:created>
  <dcterms:modified xsi:type="dcterms:W3CDTF">2022-02-10T12:00:17Z</dcterms:modified>
</cp:coreProperties>
</file>