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6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7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8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14" r:id="rId2"/>
    <p:sldMasterId id="2147483732" r:id="rId3"/>
    <p:sldMasterId id="2147483750" r:id="rId4"/>
    <p:sldMasterId id="2147483767" r:id="rId5"/>
    <p:sldMasterId id="2147483779" r:id="rId6"/>
    <p:sldMasterId id="2147483796" r:id="rId7"/>
    <p:sldMasterId id="2147483814" r:id="rId8"/>
    <p:sldMasterId id="2147483831" r:id="rId9"/>
  </p:sldMasterIdLst>
  <p:notesMasterIdLst>
    <p:notesMasterId r:id="rId52"/>
  </p:notesMasterIdLst>
  <p:sldIdLst>
    <p:sldId id="256" r:id="rId10"/>
    <p:sldId id="259" r:id="rId11"/>
    <p:sldId id="260" r:id="rId12"/>
    <p:sldId id="261" r:id="rId13"/>
    <p:sldId id="262" r:id="rId14"/>
    <p:sldId id="264" r:id="rId15"/>
    <p:sldId id="265" r:id="rId16"/>
    <p:sldId id="266" r:id="rId17"/>
    <p:sldId id="263" r:id="rId18"/>
    <p:sldId id="295" r:id="rId19"/>
    <p:sldId id="268" r:id="rId20"/>
    <p:sldId id="296" r:id="rId21"/>
    <p:sldId id="294" r:id="rId22"/>
    <p:sldId id="297" r:id="rId23"/>
    <p:sldId id="273" r:id="rId24"/>
    <p:sldId id="299" r:id="rId25"/>
    <p:sldId id="300" r:id="rId26"/>
    <p:sldId id="306" r:id="rId27"/>
    <p:sldId id="298" r:id="rId28"/>
    <p:sldId id="301" r:id="rId29"/>
    <p:sldId id="304" r:id="rId30"/>
    <p:sldId id="287" r:id="rId31"/>
    <p:sldId id="307" r:id="rId32"/>
    <p:sldId id="308" r:id="rId33"/>
    <p:sldId id="309" r:id="rId34"/>
    <p:sldId id="289" r:id="rId35"/>
    <p:sldId id="290" r:id="rId36"/>
    <p:sldId id="291" r:id="rId37"/>
    <p:sldId id="277" r:id="rId38"/>
    <p:sldId id="285" r:id="rId39"/>
    <p:sldId id="292" r:id="rId40"/>
    <p:sldId id="293" r:id="rId41"/>
    <p:sldId id="310" r:id="rId42"/>
    <p:sldId id="311" r:id="rId43"/>
    <p:sldId id="312" r:id="rId44"/>
    <p:sldId id="313" r:id="rId45"/>
    <p:sldId id="314" r:id="rId46"/>
    <p:sldId id="315" r:id="rId47"/>
    <p:sldId id="316" r:id="rId48"/>
    <p:sldId id="318" r:id="rId49"/>
    <p:sldId id="319" r:id="rId50"/>
    <p:sldId id="320" r:id="rId5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CC99FF"/>
    <a:srgbClr val="FF00FF"/>
    <a:srgbClr val="000099"/>
    <a:srgbClr val="990099"/>
    <a:srgbClr val="CC00FF"/>
    <a:srgbClr val="FFFFCC"/>
    <a:srgbClr val="0099CC"/>
    <a:srgbClr val="0000FF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45" autoAdjust="0"/>
  </p:normalViewPr>
  <p:slideViewPr>
    <p:cSldViewPr snapToGrid="0">
      <p:cViewPr varScale="1">
        <p:scale>
          <a:sx n="110" d="100"/>
          <a:sy n="110" d="100"/>
        </p:scale>
        <p:origin x="594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230F13-E9B0-4E87-B22E-BACC2235F167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D4327C-0098-424C-B495-BEF562049D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80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4327C-0098-424C-B495-BEF562049DE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047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796C7-755E-4688-BD13-9403A1202E9E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869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4327C-0098-424C-B495-BEF562049DE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54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4327C-0098-424C-B495-BEF562049DE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360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4327C-0098-424C-B495-BEF562049DE6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176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796C7-755E-4688-BD13-9403A1202E9E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780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32601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67756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09050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89132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42996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9984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33330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35692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114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67501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81859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586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0828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01481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7114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45677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62175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96330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55462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91613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94763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34835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911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1009423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21645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93997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773025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59544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9026230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76968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22584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53838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601771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832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04411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70425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6367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55776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50502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14792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7373301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3731938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15806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92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765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018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631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8745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4732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616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113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1657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980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4135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3728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9323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1459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6649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7560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5422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596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3723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9263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7325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3696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0059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5201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786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652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2596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9137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186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2740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9180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5927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0654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2472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1663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4397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7557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4069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1852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644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1411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0413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6706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1290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524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8269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7119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377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7489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6250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098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2272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1961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8208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78495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7390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80011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7043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6703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2086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819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2382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676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2666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4084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2414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5084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02534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7134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3700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0260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580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47697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8747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3531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6479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2342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2066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6756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9635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7358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0679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2980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20061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0187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154143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5036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5839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4796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67285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4607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43589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14887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844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940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296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585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711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96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02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091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700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20B2CDF1-3CDD-4709-BE77-A85A7D8A06BA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DCADB722-C4B8-41DA-B60A-28E266636DC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35854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eg"/><Relationship Id="rId7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.jpeg"/><Relationship Id="rId5" Type="http://schemas.openxmlformats.org/officeDocument/2006/relationships/image" Target="../media/image11.png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image" Target="../media/image18.jpeg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11" Type="http://schemas.openxmlformats.org/officeDocument/2006/relationships/image" Target="../media/image17.png"/><Relationship Id="rId5" Type="http://schemas.openxmlformats.org/officeDocument/2006/relationships/image" Target="../media/image10.png"/><Relationship Id="rId15" Type="http://schemas.openxmlformats.org/officeDocument/2006/relationships/image" Target="../media/image21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17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3927" y="1473769"/>
            <a:ext cx="9969909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CCC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Методическое объединение </a:t>
            </a:r>
          </a:p>
          <a:p>
            <a:pPr algn="ctr"/>
            <a: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CCC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учителей начальных классов</a:t>
            </a:r>
          </a:p>
          <a:p>
            <a:pPr algn="ctr"/>
            <a:endParaRPr lang="ru-RU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CCCC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ru-RU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CCC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2021-2022 </a:t>
            </a:r>
            <a: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CCC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учебный год</a:t>
            </a:r>
          </a:p>
          <a:p>
            <a:pPr algn="ctr"/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478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512006" y="869166"/>
            <a:ext cx="8761413" cy="706964"/>
          </a:xfrm>
        </p:spPr>
        <p:txBody>
          <a:bodyPr/>
          <a:lstStyle/>
          <a:p>
            <a:pPr algn="ctr"/>
            <a:r>
              <a:rPr lang="ru-RU" sz="5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Повышение </a:t>
            </a:r>
            <a:r>
              <a:rPr lang="ru-RU" sz="50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уровня педагогического мастерства</a:t>
            </a:r>
            <a:endParaRPr lang="ru-RU" sz="50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846586"/>
              </p:ext>
            </p:extLst>
          </p:nvPr>
        </p:nvGraphicFramePr>
        <p:xfrm>
          <a:off x="350408" y="2607000"/>
          <a:ext cx="11582400" cy="3906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0693"/>
                <a:gridCol w="6702458"/>
                <a:gridCol w="1959249"/>
              </a:tblGrid>
              <a:tr h="63266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alibri" panose="020F0502020204030204" pitchFamily="34" charset="0"/>
                        </a:rPr>
                        <a:t>ФИО </a:t>
                      </a:r>
                      <a:endParaRPr lang="ru-RU" sz="1800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alibri" panose="020F0502020204030204" pitchFamily="34" charset="0"/>
                        </a:rPr>
                        <a:t>Мероприятие</a:t>
                      </a:r>
                      <a:endParaRPr lang="ru-RU" sz="1800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alibri" panose="020F0502020204030204" pitchFamily="34" charset="0"/>
                        </a:rPr>
                        <a:t>Дата </a:t>
                      </a:r>
                      <a:endParaRPr lang="ru-RU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274257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Миногина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С.А.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Мирошниченко Н.В.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Мишина Н.В.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kern="1200" dirty="0" smtClean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Всероссийская научно-практическая конференция </a:t>
                      </a:r>
                    </a:p>
                    <a:p>
                      <a:pPr algn="ctr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 международным участием, </a:t>
                      </a:r>
                    </a:p>
                    <a:p>
                      <a:pPr algn="ctr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посвященная 225-летию </a:t>
                      </a:r>
                    </a:p>
                    <a:p>
                      <a:pPr algn="ctr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РГПУ им. А. И. Герцена,</a:t>
                      </a:r>
                    </a:p>
                    <a:p>
                      <a:pPr algn="ctr"/>
                      <a:r>
                        <a:rPr lang="ru-RU" sz="2400" b="1" i="1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«Специальное образование сегодня и завтра: ресурсы и перспективы развития»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23-31 марта 2022г.</a:t>
                      </a:r>
                    </a:p>
                    <a:p>
                      <a:endParaRPr lang="ru-RU" dirty="0"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598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83960"/>
            <a:ext cx="114939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Выполнение плана работы                                      методического объединения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492198"/>
              </p:ext>
            </p:extLst>
          </p:nvPr>
        </p:nvGraphicFramePr>
        <p:xfrm>
          <a:off x="324464" y="1630415"/>
          <a:ext cx="11493909" cy="4937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514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396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0279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46612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Мероприятия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План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Проведено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04117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заседания</a:t>
                      </a:r>
                      <a:r>
                        <a:rPr lang="ru-RU" sz="32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3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ru-RU" sz="2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ru-RU" sz="2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04117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открытые</a:t>
                      </a:r>
                      <a:r>
                        <a:rPr lang="ru-RU" sz="32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уроки</a:t>
                      </a:r>
                      <a:endParaRPr lang="ru-RU" sz="3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ru-RU" sz="2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ru-RU" sz="2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785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предметные</a:t>
                      </a:r>
                      <a:r>
                        <a:rPr lang="ru-RU" sz="32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недели</a:t>
                      </a:r>
                      <a:endParaRPr lang="ru-RU" sz="3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ru-RU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ru-RU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04117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внеклассные мероприятия</a:t>
                      </a:r>
                      <a:endParaRPr lang="ru-RU" sz="3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ru-RU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ru-RU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845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35658" y="2373035"/>
            <a:ext cx="569285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latin typeface="Cambria" panose="02040503050406030204" pitchFamily="18" charset="0"/>
                <a:cs typeface="Times New Roman" panose="02020603050405020304" pitchFamily="18" charset="0"/>
              </a:rPr>
              <a:t>Мишина Н.В. </a:t>
            </a:r>
            <a:r>
              <a:rPr lang="ru-RU" sz="2400" dirty="0">
                <a:latin typeface="Cambria" panose="02040503050406030204" pitchFamily="18" charset="0"/>
                <a:cs typeface="Times New Roman" panose="02020603050405020304" pitchFamily="18" charset="0"/>
              </a:rPr>
              <a:t>выступила </a:t>
            </a:r>
            <a:endParaRPr lang="ru-RU" sz="2400" dirty="0" smtClean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со </a:t>
            </a:r>
            <a:r>
              <a:rPr lang="ru-RU" sz="2400" dirty="0">
                <a:latin typeface="Cambria" panose="02040503050406030204" pitchFamily="18" charset="0"/>
              </a:rPr>
              <a:t>стендовым докладом </a:t>
            </a:r>
            <a:endParaRPr lang="ru-RU" sz="2400" dirty="0" smtClean="0">
              <a:latin typeface="Cambria" panose="02040503050406030204" pitchFamily="18" charset="0"/>
            </a:endParaRPr>
          </a:p>
          <a:p>
            <a:pPr algn="ctr"/>
            <a:r>
              <a:rPr lang="ru-RU" sz="2400" dirty="0" smtClean="0">
                <a:latin typeface="Cambria" panose="02040503050406030204" pitchFamily="18" charset="0"/>
              </a:rPr>
              <a:t>во Всероссийской н</a:t>
            </a:r>
            <a:r>
              <a:rPr lang="ru-RU" sz="24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аучно-практической конференции </a:t>
            </a:r>
          </a:p>
          <a:p>
            <a:pPr algn="ctr"/>
            <a:r>
              <a:rPr lang="ru-RU" sz="24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международным участием, посвященной </a:t>
            </a:r>
          </a:p>
          <a:p>
            <a:pPr algn="ctr"/>
            <a:r>
              <a:rPr lang="ru-RU" sz="24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225-летию </a:t>
            </a:r>
            <a:r>
              <a:rPr lang="ru-RU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РГПУ им. А.И. Герцена </a:t>
            </a:r>
            <a:endParaRPr lang="ru-RU" sz="2400" dirty="0" smtClean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b="1" i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Специальное образование </a:t>
            </a:r>
            <a:endParaRPr lang="ru-RU" sz="2400" b="1" i="1" dirty="0" smtClean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сегодня </a:t>
            </a:r>
            <a:r>
              <a:rPr lang="ru-RU" sz="2400" b="1" i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завтра: </a:t>
            </a:r>
            <a:endParaRPr lang="ru-RU" sz="2400" b="1" i="1" dirty="0" smtClean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ресурсы </a:t>
            </a:r>
            <a:r>
              <a:rPr lang="ru-RU" sz="2400" b="1" i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перспективы развития», </a:t>
            </a:r>
            <a:endParaRPr lang="ru-RU" sz="2400" b="1" i="1" dirty="0" smtClean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23-31 </a:t>
            </a:r>
            <a:r>
              <a:rPr lang="ru-RU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марта 2022г</a:t>
            </a:r>
            <a:r>
              <a:rPr lang="ru-RU" sz="24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Рисунок 1" descr="сурдоГерцена1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8" y="373532"/>
            <a:ext cx="950913" cy="85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image1.png" descr="лого РГПУ им. А. И. Герцена - синий билинг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85" y="255740"/>
            <a:ext cx="1054100" cy="103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image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51" y="1472903"/>
            <a:ext cx="2095500" cy="72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25574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760531" y="168653"/>
            <a:ext cx="5392049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1F3863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МИНИСТЕРСТВО ПРОСВЕЩЕНИЯ РОССИЙСКОЙ ФЕДЕРАЦИИ ФГБОУ ВО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1F3863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«РОССИЙСКИЙ ГОСУДАРСТВЕННЫЙ ПЕДАГОГИЧЕСКИЙ </a:t>
            </a:r>
            <a:r>
              <a:rPr lang="ru-RU" altLang="ru-RU" b="1" dirty="0">
                <a:solidFill>
                  <a:srgbClr val="1F3863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УНИВЕРСИТЕТ </a:t>
            </a:r>
            <a:endParaRPr lang="ru-RU" altLang="ru-RU" b="1" dirty="0" smtClean="0">
              <a:solidFill>
                <a:srgbClr val="1F3863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b="1" dirty="0" smtClean="0">
                <a:solidFill>
                  <a:srgbClr val="1F3863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ИМЕНИ </a:t>
            </a:r>
            <a:r>
              <a:rPr lang="ru-RU" altLang="ru-RU" b="1" dirty="0">
                <a:solidFill>
                  <a:srgbClr val="1F3863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А. И. ГЕРЦЕНА»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1F3863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ИНСТИТУТ ДЕФЕКТОЛОГИЧЕСКОГО </a:t>
            </a:r>
            <a:r>
              <a:rPr lang="ru-RU" altLang="ru-RU" b="1" dirty="0" smtClean="0">
                <a:solidFill>
                  <a:srgbClr val="1F3863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ОБРАЗОВАНИЯ И </a:t>
            </a:r>
            <a:r>
              <a:rPr lang="ru-RU" altLang="ru-RU" b="1" dirty="0">
                <a:solidFill>
                  <a:srgbClr val="1F3863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РЕАБИЛИТАЦИИ (</a:t>
            </a:r>
            <a:r>
              <a:rPr lang="ru-RU" altLang="ru-RU" b="1" dirty="0" err="1">
                <a:solidFill>
                  <a:srgbClr val="1F3863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ИДОиР</a:t>
            </a:r>
            <a:r>
              <a:rPr lang="ru-RU" altLang="ru-RU" b="1" dirty="0" smtClean="0">
                <a:solidFill>
                  <a:srgbClr val="1F3863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)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47" y="2738794"/>
            <a:ext cx="6045773" cy="3400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6" name="Picture 8" descr="https://avatars.mds.yandex.net/get-altay/2809325/2a000001704cbf98046835257d1d18e398f2/XXXL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39" b="26518"/>
          <a:stretch/>
        </p:blipFill>
        <p:spPr bwMode="auto">
          <a:xfrm>
            <a:off x="8205853" y="255740"/>
            <a:ext cx="3722661" cy="197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73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8275" y="0"/>
            <a:ext cx="471927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mbria" panose="02040503050406030204" pitchFamily="18" charset="0"/>
              </a:rPr>
              <a:t>Семинары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298" y="923330"/>
            <a:ext cx="9762308" cy="546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27.10.2021г.</a:t>
            </a:r>
            <a:endParaRPr lang="ru-RU" sz="2800" b="1" dirty="0">
              <a:latin typeface="Cambria" panose="02040503050406030204" pitchFamily="18" charset="0"/>
            </a:endParaRPr>
          </a:p>
          <a:p>
            <a:pPr algn="ctr"/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Семинар </a:t>
            </a:r>
            <a:r>
              <a:rPr lang="ru-RU" sz="25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«Организация коррекционно-развивающей работы при реализации адаптированных образовательных программ обучающихся </a:t>
            </a:r>
            <a:r>
              <a:rPr lang="ru-RU" sz="2500" b="1" i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25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нарушением слуха</a:t>
            </a:r>
            <a:r>
              <a:rPr lang="ru-RU" sz="2500" b="1" i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4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u="sng" dirty="0">
                <a:latin typeface="Cambria" panose="02040503050406030204" pitchFamily="18" charset="0"/>
              </a:rPr>
              <a:t>Мирошниченко Н.В.</a:t>
            </a:r>
          </a:p>
          <a:p>
            <a:pPr algn="ctr"/>
            <a:r>
              <a:rPr lang="ru-RU" sz="2400" dirty="0">
                <a:latin typeface="Cambria" panose="02040503050406030204" pitchFamily="18" charset="0"/>
              </a:rPr>
              <a:t>Ф</a:t>
            </a:r>
            <a:r>
              <a:rPr lang="ru-RU" sz="2400" dirty="0" smtClean="0">
                <a:latin typeface="Cambria" panose="02040503050406030204" pitchFamily="18" charset="0"/>
              </a:rPr>
              <a:t>рагмент </a:t>
            </a:r>
            <a:r>
              <a:rPr lang="ru-RU" sz="2400" dirty="0">
                <a:latin typeface="Cambria" panose="02040503050406030204" pitchFamily="18" charset="0"/>
              </a:rPr>
              <a:t>урока литературного чтения в </a:t>
            </a:r>
            <a:r>
              <a:rPr lang="ru-RU" sz="2400" dirty="0" smtClean="0">
                <a:latin typeface="Cambria" panose="02040503050406030204" pitchFamily="18" charset="0"/>
              </a:rPr>
              <a:t>3-а классе </a:t>
            </a:r>
          </a:p>
          <a:p>
            <a:pPr algn="ctr"/>
            <a:r>
              <a:rPr lang="ru-RU" sz="2400" dirty="0" smtClean="0">
                <a:latin typeface="Cambria" panose="02040503050406030204" pitchFamily="18" charset="0"/>
              </a:rPr>
              <a:t>рассказ </a:t>
            </a:r>
            <a:r>
              <a:rPr lang="ru-RU" sz="2400" dirty="0">
                <a:latin typeface="Cambria" panose="02040503050406030204" pitchFamily="18" charset="0"/>
              </a:rPr>
              <a:t>В.А. Сухомлинского </a:t>
            </a:r>
            <a:r>
              <a:rPr lang="ru-RU" sz="2400" b="1" i="1" dirty="0" smtClean="0">
                <a:latin typeface="Cambria" panose="02040503050406030204" pitchFamily="18" charset="0"/>
              </a:rPr>
              <a:t>«</a:t>
            </a:r>
            <a:r>
              <a:rPr lang="ru-RU" sz="2400" b="1" i="1" dirty="0">
                <a:latin typeface="Cambria" panose="02040503050406030204" pitchFamily="18" charset="0"/>
              </a:rPr>
              <a:t>Моя мама пахнет хлебом</a:t>
            </a:r>
            <a:r>
              <a:rPr lang="ru-RU" sz="2400" b="1" i="1" dirty="0" smtClean="0">
                <a:latin typeface="Cambria" panose="02040503050406030204" pitchFamily="18" charset="0"/>
              </a:rPr>
              <a:t>» </a:t>
            </a:r>
            <a:r>
              <a:rPr lang="ru-RU" sz="2400" dirty="0" smtClean="0">
                <a:latin typeface="Cambria" panose="02040503050406030204" pitchFamily="18" charset="0"/>
              </a:rPr>
              <a:t>(видеозапись).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15.04.2022г</a:t>
            </a:r>
            <a:r>
              <a:rPr lang="ru-RU" sz="28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5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Семинар </a:t>
            </a:r>
            <a:r>
              <a:rPr lang="ru-RU" sz="25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«Коррекционная направленность обучения глухих и слабослышащих обучающихся» </a:t>
            </a:r>
          </a:p>
          <a:p>
            <a:pPr marL="342900" indent="-342900">
              <a:buFontTx/>
              <a:buChar char="-"/>
            </a:pPr>
            <a:r>
              <a:rPr lang="ru-RU" sz="2400" b="1" u="sng" dirty="0" smtClean="0">
                <a:latin typeface="Cambria" panose="02040503050406030204" pitchFamily="18" charset="0"/>
              </a:rPr>
              <a:t>Мирошниченко Н.В.</a:t>
            </a:r>
          </a:p>
          <a:p>
            <a:pPr algn="ctr"/>
            <a:r>
              <a:rPr lang="ru-RU" sz="2400" dirty="0" smtClean="0">
                <a:latin typeface="Cambria" panose="02040503050406030204" pitchFamily="18" charset="0"/>
              </a:rPr>
              <a:t>Фрагмент урока </a:t>
            </a:r>
            <a:r>
              <a:rPr lang="ru-RU" sz="2400" dirty="0">
                <a:latin typeface="Cambria" panose="02040503050406030204" pitchFamily="18" charset="0"/>
              </a:rPr>
              <a:t>литературного чтения в 3-а классе </a:t>
            </a:r>
            <a:endParaRPr lang="ru-RU" sz="2400" dirty="0" smtClean="0">
              <a:latin typeface="Cambria" panose="02040503050406030204" pitchFamily="18" charset="0"/>
            </a:endParaRPr>
          </a:p>
          <a:p>
            <a:pPr algn="ctr"/>
            <a:r>
              <a:rPr lang="ru-RU" sz="2400" b="1" i="1" dirty="0" smtClean="0">
                <a:latin typeface="Cambria" panose="02040503050406030204" pitchFamily="18" charset="0"/>
              </a:rPr>
              <a:t>вступительная </a:t>
            </a:r>
            <a:r>
              <a:rPr lang="ru-RU" sz="2400" b="1" i="1" dirty="0">
                <a:latin typeface="Cambria" panose="02040503050406030204" pitchFamily="18" charset="0"/>
              </a:rPr>
              <a:t>статья </a:t>
            </a:r>
            <a:r>
              <a:rPr lang="ru-RU" sz="2400" b="1" i="1" dirty="0" smtClean="0">
                <a:latin typeface="Cambria" panose="02040503050406030204" pitchFamily="18" charset="0"/>
              </a:rPr>
              <a:t>о В.А</a:t>
            </a:r>
            <a:r>
              <a:rPr lang="ru-RU" sz="2400" b="1" i="1" dirty="0">
                <a:latin typeface="Cambria" panose="02040503050406030204" pitchFamily="18" charset="0"/>
              </a:rPr>
              <a:t>. </a:t>
            </a:r>
            <a:r>
              <a:rPr lang="ru-RU" sz="2400" b="1" i="1" dirty="0" smtClean="0">
                <a:latin typeface="Cambria" panose="02040503050406030204" pitchFamily="18" charset="0"/>
              </a:rPr>
              <a:t>Сухомлинском </a:t>
            </a:r>
            <a:r>
              <a:rPr lang="ru-RU" sz="2400" dirty="0" smtClean="0">
                <a:latin typeface="Cambria" panose="02040503050406030204" pitchFamily="18" charset="0"/>
              </a:rPr>
              <a:t>(</a:t>
            </a:r>
            <a:r>
              <a:rPr lang="ru-RU" sz="2400" dirty="0">
                <a:latin typeface="Cambria" panose="02040503050406030204" pitchFamily="18" charset="0"/>
              </a:rPr>
              <a:t>видеозапись)</a:t>
            </a:r>
            <a:endParaRPr lang="ru-RU" sz="24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51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4468" y="342028"/>
            <a:ext cx="1013829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Выступление на </a:t>
            </a:r>
          </a:p>
          <a:p>
            <a:pPr algn="ctr"/>
            <a:r>
              <a:rPr lang="ru-RU" sz="4800" b="1" cap="none" spc="0" dirty="0" smtClean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</a:rPr>
              <a:t>педагогическом совете</a:t>
            </a:r>
            <a:endParaRPr lang="ru-RU" sz="4800" b="1" cap="none" spc="0" dirty="0">
              <a:ln w="22225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/>
              <a:latin typeface="Cambria" panose="020405030504060302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106626"/>
              </p:ext>
            </p:extLst>
          </p:nvPr>
        </p:nvGraphicFramePr>
        <p:xfrm>
          <a:off x="311084" y="2422688"/>
          <a:ext cx="11378152" cy="3464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2695"/>
                <a:gridCol w="5606472"/>
                <a:gridCol w="2638985"/>
              </a:tblGrid>
              <a:tr h="1035931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ФИО</a:t>
                      </a:r>
                      <a:endParaRPr lang="ru-RU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Тема выступления </a:t>
                      </a:r>
                      <a:endParaRPr lang="ru-RU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Дата</a:t>
                      </a:r>
                      <a:endParaRPr lang="ru-RU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428375">
                <a:tc>
                  <a:txBody>
                    <a:bodyPr/>
                    <a:lstStyle/>
                    <a:p>
                      <a:pPr algn="ctr"/>
                      <a:endParaRPr lang="ru-RU" sz="2800" kern="1200" dirty="0" smtClean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28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Николаева Е.Б.</a:t>
                      </a:r>
                      <a:endParaRPr lang="ru-RU" sz="2800" dirty="0"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32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Организация детского коллектива. Современные технологии»</a:t>
                      </a:r>
                      <a:endParaRPr lang="ru-RU" sz="28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788795" algn="l"/>
                        </a:tabLst>
                      </a:pPr>
                      <a:endParaRPr lang="ru-RU" sz="2800" dirty="0" smtClean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788795" algn="l"/>
                        </a:tabLst>
                      </a:pPr>
                      <a:r>
                        <a:rPr lang="ru-RU" sz="28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29.10.2021г</a:t>
                      </a:r>
                      <a:r>
                        <a:rPr lang="ru-RU" sz="28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972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A9ECDF3-9E65-4044-8674-404C0C0BD213}"/>
              </a:ext>
            </a:extLst>
          </p:cNvPr>
          <p:cNvSpPr/>
          <p:nvPr/>
        </p:nvSpPr>
        <p:spPr>
          <a:xfrm>
            <a:off x="0" y="0"/>
            <a:ext cx="687787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>
                <a:ln w="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ПУБЛИКАЦИИ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189978"/>
              </p:ext>
            </p:extLst>
          </p:nvPr>
        </p:nvGraphicFramePr>
        <p:xfrm>
          <a:off x="72570" y="995006"/>
          <a:ext cx="11901715" cy="5562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1287"/>
                <a:gridCol w="6228907"/>
                <a:gridCol w="3191521"/>
              </a:tblGrid>
              <a:tr h="8888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ФИО </a:t>
                      </a:r>
                      <a:r>
                        <a:rPr lang="ru-RU" sz="18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учителя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Название </a:t>
                      </a:r>
                      <a:r>
                        <a:rPr lang="ru-RU" sz="18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статьи, публикации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Место размещения/название </a:t>
                      </a:r>
                      <a:r>
                        <a:rPr lang="ru-RU" sz="1800" b="1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сайта </a:t>
                      </a:r>
                      <a:r>
                        <a:rPr lang="ru-RU" sz="18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(издательства)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877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 smtClean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Еремеева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А.А.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Методическая разработка – проект </a:t>
                      </a:r>
                      <a:r>
                        <a:rPr lang="ru-RU" sz="1600" i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«Подвижные игры для развития пространственных представлений у школьников с сенсорной и интеллектуальной депривацией»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Образовательная социальная сеть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nsportal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- 02.06.2021г.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</a:tr>
              <a:tr h="614323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 smtClean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Котова 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Н.А.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Конспект урока развития речи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1 классе (вар.2.2)</a:t>
                      </a:r>
                      <a:r>
                        <a:rPr lang="ru-RU" sz="1600" i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«Городской транспорт»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ООО «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Инфоурок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- 01.12.2021г.</a:t>
                      </a:r>
                    </a:p>
                  </a:txBody>
                  <a:tcPr marL="68580" marR="68580" marT="0" marB="0"/>
                </a:tc>
              </a:tr>
              <a:tr h="6143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Презентация по природоведению для 5 класса (вар. 2.3) </a:t>
                      </a:r>
                      <a:r>
                        <a:rPr lang="ru-RU" sz="1600" i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«Полезные ископаемые»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ООО «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Инфоурок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- 10.12.2021г.</a:t>
                      </a:r>
                    </a:p>
                  </a:txBody>
                  <a:tcPr marL="68580" marR="68580" marT="0" marB="0"/>
                </a:tc>
              </a:tr>
              <a:tr h="6143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Презентация по окружающему миру для 4 класса (вар. 2.2) </a:t>
                      </a:r>
                      <a:r>
                        <a:rPr lang="ru-RU" sz="1600" i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«Природные зоны России»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ООО «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Инфоурок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- 15.12.2021г.</a:t>
                      </a:r>
                    </a:p>
                  </a:txBody>
                  <a:tcPr marL="68580" marR="68580" marT="0" marB="0"/>
                </a:tc>
              </a:tr>
              <a:tr h="6143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Осипова О.Ю.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Методическая разработка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математике для 1 класса «Прибавление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 вычитание чисел 1 и 2»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Образовательная социальная сеть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nsportal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23.11.2021г.</a:t>
                      </a:r>
                    </a:p>
                  </a:txBody>
                  <a:tcPr marL="68580" marR="68580" marT="0" marB="0"/>
                </a:tc>
              </a:tr>
              <a:tr h="61432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 smtClean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Миногина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С.А.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Методическая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разработка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математике </a:t>
                      </a:r>
                      <a:endParaRPr lang="ru-RU" sz="1600" dirty="0" smtClean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для 3 класса «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Доли»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ООО «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Инфоурок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- 25.01.2022г.</a:t>
                      </a:r>
                    </a:p>
                  </a:txBody>
                  <a:tcPr marL="68580" marR="68580" marT="0" marB="0"/>
                </a:tc>
              </a:tr>
              <a:tr h="6143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Методическая разработка по математике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для 3 класса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«Свойство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сторон прямоугольника»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Образовательная социальная сеть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nsportal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07.02.2022г.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20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3660" t="6460" r="24227" b="67011"/>
          <a:stretch/>
        </p:blipFill>
        <p:spPr>
          <a:xfrm>
            <a:off x="1611086" y="105413"/>
            <a:ext cx="6444343" cy="184533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285855" y="1378173"/>
            <a:ext cx="6096000" cy="197874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90170" algn="l"/>
              </a:tabLst>
            </a:pPr>
            <a:r>
              <a:rPr lang="ru-RU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Всероссийский сетевой конкурс «Профессиональный успех-XXI</a:t>
            </a:r>
            <a:r>
              <a:rPr lang="ru-RU" sz="28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Всероссийский сетевой конкурс «Цифровая образовательная среда</a:t>
            </a:r>
            <a:r>
              <a:rPr lang="ru-RU" sz="2800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5286" t="17143" r="34071" b="7428"/>
          <a:stretch/>
        </p:blipFill>
        <p:spPr>
          <a:xfrm>
            <a:off x="9438649" y="3439886"/>
            <a:ext cx="2350731" cy="32548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5215" t="16763" r="34071" b="6158"/>
          <a:stretch/>
        </p:blipFill>
        <p:spPr>
          <a:xfrm>
            <a:off x="6994233" y="3439886"/>
            <a:ext cx="2339622" cy="330267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42630" y="2447108"/>
            <a:ext cx="525846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00CC"/>
                </a:solidFill>
                <a:latin typeface="Calibri" panose="020F0502020204030204" pitchFamily="34" charset="0"/>
                <a:ea typeface="Cambria" panose="02040503050406030204" pitchFamily="18" charset="0"/>
              </a:rPr>
              <a:t>Мирошниченко Н.В.</a:t>
            </a:r>
          </a:p>
          <a:p>
            <a:pPr algn="ctr"/>
            <a:r>
              <a:rPr lang="ru-RU" sz="4000" b="1" dirty="0">
                <a:solidFill>
                  <a:srgbClr val="0000CC"/>
                </a:solidFill>
                <a:latin typeface="Calibri" panose="020F0502020204030204" pitchFamily="34" charset="0"/>
                <a:ea typeface="Cambria" panose="02040503050406030204" pitchFamily="18" charset="0"/>
              </a:rPr>
              <a:t>Мишина Н.В.</a:t>
            </a:r>
          </a:p>
          <a:p>
            <a:pPr algn="ctr"/>
            <a:r>
              <a:rPr lang="ru-RU" sz="3200" b="1" dirty="0" smtClean="0">
                <a:solidFill>
                  <a:srgbClr val="0000CC"/>
                </a:solidFill>
                <a:latin typeface="Calibri" panose="020F0502020204030204" pitchFamily="34" charset="0"/>
                <a:ea typeface="Cambria" panose="02040503050406030204" pitchFamily="18" charset="0"/>
              </a:rPr>
              <a:t>награждены </a:t>
            </a:r>
            <a:endParaRPr lang="ru-RU" sz="3200" b="1" dirty="0">
              <a:solidFill>
                <a:srgbClr val="0000CC"/>
              </a:solidFill>
              <a:latin typeface="Calibri" panose="020F0502020204030204" pitchFamily="34" charset="0"/>
              <a:ea typeface="Cambria" panose="02040503050406030204" pitchFamily="18" charset="0"/>
            </a:endParaRPr>
          </a:p>
          <a:p>
            <a:pPr algn="ctr"/>
            <a:r>
              <a:rPr lang="ru-RU" sz="3200" b="1" u="sng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</a:rPr>
              <a:t>дипломами </a:t>
            </a:r>
            <a:r>
              <a:rPr lang="ru-RU" sz="3200" b="1" u="sng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</a:rPr>
              <a:t>победителя</a:t>
            </a:r>
            <a:endParaRPr lang="ru-RU" sz="3200" b="1" u="sng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</a:endParaRPr>
          </a:p>
          <a:p>
            <a:pPr algn="ctr"/>
            <a:r>
              <a:rPr lang="ru-RU" sz="3200" b="1" dirty="0">
                <a:solidFill>
                  <a:srgbClr val="0000CC"/>
                </a:solidFill>
                <a:latin typeface="Calibri" panose="020F0502020204030204" pitchFamily="34" charset="0"/>
                <a:ea typeface="Cambria" panose="02040503050406030204" pitchFamily="18" charset="0"/>
              </a:rPr>
              <a:t>в </a:t>
            </a:r>
            <a:r>
              <a:rPr lang="ru-RU" sz="3200" b="1" dirty="0">
                <a:solidFill>
                  <a:srgbClr val="0000CC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itchFamily="18" charset="0"/>
              </a:rPr>
              <a:t>номинации </a:t>
            </a:r>
          </a:p>
          <a:p>
            <a:pPr algn="ctr"/>
            <a:r>
              <a:rPr lang="ru-RU" sz="3200" b="1" i="1" dirty="0" smtClean="0">
                <a:solidFill>
                  <a:srgbClr val="0000CC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itchFamily="18" charset="0"/>
              </a:rPr>
              <a:t>«</a:t>
            </a:r>
            <a:r>
              <a:rPr lang="ru-RU" sz="3200" b="1" i="1" dirty="0">
                <a:solidFill>
                  <a:srgbClr val="0000CC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itchFamily="18" charset="0"/>
              </a:rPr>
              <a:t>Ц</a:t>
            </a:r>
            <a:r>
              <a:rPr lang="ru-RU" sz="3200" b="1" i="1" dirty="0" smtClean="0">
                <a:solidFill>
                  <a:srgbClr val="0000CC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itchFamily="18" charset="0"/>
              </a:rPr>
              <a:t>ифровая образовательная среда»</a:t>
            </a:r>
            <a:r>
              <a:rPr lang="ru-RU" sz="3200" b="1" dirty="0" smtClean="0">
                <a:solidFill>
                  <a:srgbClr val="0000CC"/>
                </a:solidFill>
                <a:latin typeface="Calibri" panose="020F0502020204030204" pitchFamily="34" charset="0"/>
                <a:ea typeface="Cambria" panose="02040503050406030204" pitchFamily="18" charset="0"/>
              </a:rPr>
              <a:t> </a:t>
            </a:r>
            <a:endParaRPr lang="ru-RU" sz="3200" b="1" dirty="0">
              <a:solidFill>
                <a:srgbClr val="0000CC"/>
              </a:solidFill>
              <a:latin typeface="Calibri" panose="020F0502020204030204" pitchFamily="3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89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5929" t="18795" r="35571" b="10095"/>
          <a:stretch/>
        </p:blipFill>
        <p:spPr>
          <a:xfrm>
            <a:off x="9884228" y="3783616"/>
            <a:ext cx="2126525" cy="29845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81C5A33-3FED-4BD7-9AB8-7BDEF46CDA6E}"/>
              </a:ext>
            </a:extLst>
          </p:cNvPr>
          <p:cNvSpPr txBox="1"/>
          <p:nvPr/>
        </p:nvSpPr>
        <p:spPr>
          <a:xfrm>
            <a:off x="1859655" y="4303455"/>
            <a:ext cx="78501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00CC"/>
                </a:solidFill>
                <a:latin typeface="Calibri" panose="020F0502020204030204" pitchFamily="34" charset="0"/>
                <a:ea typeface="Cambria" panose="02040503050406030204" pitchFamily="18" charset="0"/>
              </a:rPr>
              <a:t>Мирошниченко Н.В</a:t>
            </a:r>
            <a:r>
              <a:rPr lang="ru-RU" sz="3600" b="1" dirty="0" smtClean="0">
                <a:solidFill>
                  <a:srgbClr val="0000CC"/>
                </a:solidFill>
                <a:latin typeface="Calibri" panose="020F0502020204030204" pitchFamily="34" charset="0"/>
                <a:ea typeface="Cambria" panose="02040503050406030204" pitchFamily="18" charset="0"/>
              </a:rPr>
              <a:t>., Мишина </a:t>
            </a:r>
            <a:r>
              <a:rPr lang="ru-RU" sz="3600" b="1" dirty="0">
                <a:solidFill>
                  <a:srgbClr val="0000CC"/>
                </a:solidFill>
                <a:latin typeface="Calibri" panose="020F0502020204030204" pitchFamily="34" charset="0"/>
                <a:ea typeface="Cambria" panose="02040503050406030204" pitchFamily="18" charset="0"/>
              </a:rPr>
              <a:t>Н.В.</a:t>
            </a:r>
          </a:p>
          <a:p>
            <a:pPr algn="ctr"/>
            <a:r>
              <a:rPr lang="ru-RU" sz="3200" b="1" dirty="0" smtClean="0">
                <a:solidFill>
                  <a:srgbClr val="0000CC"/>
                </a:solidFill>
                <a:latin typeface="Calibri" panose="020F0502020204030204" pitchFamily="34" charset="0"/>
                <a:ea typeface="Cambria" panose="02040503050406030204" pitchFamily="18" charset="0"/>
              </a:rPr>
              <a:t>награждены </a:t>
            </a:r>
            <a:endParaRPr lang="ru-RU" sz="3200" b="1" dirty="0">
              <a:solidFill>
                <a:srgbClr val="0000CC"/>
              </a:solidFill>
              <a:latin typeface="Calibri" panose="020F0502020204030204" pitchFamily="34" charset="0"/>
              <a:ea typeface="Cambria" panose="02040503050406030204" pitchFamily="18" charset="0"/>
            </a:endParaRPr>
          </a:p>
          <a:p>
            <a:pPr algn="ctr"/>
            <a:r>
              <a:rPr lang="ru-RU" sz="3200" b="1" u="sng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</a:rPr>
              <a:t>дипломами 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</a:rPr>
              <a:t>I </a:t>
            </a:r>
            <a:r>
              <a:rPr lang="ru-RU" sz="3200" b="1" u="sng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</a:rPr>
              <a:t>степени  </a:t>
            </a:r>
          </a:p>
          <a:p>
            <a:pPr algn="ctr"/>
            <a:r>
              <a:rPr lang="ru-RU" sz="3200" b="1" dirty="0">
                <a:solidFill>
                  <a:srgbClr val="0000CC"/>
                </a:solidFill>
                <a:latin typeface="Calibri" panose="020F0502020204030204" pitchFamily="34" charset="0"/>
                <a:ea typeface="Cambria" panose="02040503050406030204" pitchFamily="18" charset="0"/>
              </a:rPr>
              <a:t>в </a:t>
            </a:r>
            <a:r>
              <a:rPr lang="ru-RU" sz="3200" b="1" dirty="0">
                <a:solidFill>
                  <a:srgbClr val="0000CC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itchFamily="18" charset="0"/>
              </a:rPr>
              <a:t>номинации </a:t>
            </a:r>
          </a:p>
          <a:p>
            <a:pPr algn="ctr"/>
            <a:r>
              <a:rPr lang="ru-RU" sz="2800" b="1" i="1" dirty="0" smtClean="0">
                <a:solidFill>
                  <a:srgbClr val="0000CC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itchFamily="18" charset="0"/>
              </a:rPr>
              <a:t>«Лучшая мультимедийная презентация»</a:t>
            </a:r>
            <a:r>
              <a:rPr lang="ru-RU" sz="2800" b="1" dirty="0" smtClean="0">
                <a:solidFill>
                  <a:srgbClr val="0000CC"/>
                </a:solidFill>
                <a:latin typeface="Calibri" panose="020F0502020204030204" pitchFamily="34" charset="0"/>
                <a:ea typeface="Cambria" panose="02040503050406030204" pitchFamily="18" charset="0"/>
              </a:rPr>
              <a:t> </a:t>
            </a:r>
            <a:endParaRPr lang="ru-RU" sz="2800" b="1" dirty="0">
              <a:solidFill>
                <a:srgbClr val="0000CC"/>
              </a:solidFill>
              <a:latin typeface="Calibri" panose="020F0502020204030204" pitchFamily="34" charset="0"/>
              <a:ea typeface="Cambria" panose="020405030504060302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30016A3F-F82F-485D-98C6-3261378B4EAD}"/>
              </a:ext>
            </a:extLst>
          </p:cNvPr>
          <p:cNvSpPr/>
          <p:nvPr/>
        </p:nvSpPr>
        <p:spPr>
          <a:xfrm>
            <a:off x="1332412" y="84669"/>
            <a:ext cx="1099021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dirty="0">
                <a:solidFill>
                  <a:srgbClr val="0000CC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itchFamily="18" charset="0"/>
              </a:rPr>
              <a:t>Дистанционный конкурс педагогического мастерства </a:t>
            </a:r>
            <a:r>
              <a:rPr lang="ru-RU" sz="2600" b="1" i="1" dirty="0">
                <a:solidFill>
                  <a:srgbClr val="0000CC"/>
                </a:solidFill>
                <a:latin typeface="Georgia" panose="02040502050405020303" pitchFamily="18" charset="0"/>
                <a:ea typeface="Cambria" panose="02040503050406030204" pitchFamily="18" charset="0"/>
                <a:cs typeface="Times New Roman" pitchFamily="18" charset="0"/>
              </a:rPr>
              <a:t>«ВДОХНОВЕНИЕ» 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dirty="0">
                <a:solidFill>
                  <a:srgbClr val="0000CC"/>
                </a:solidFill>
                <a:latin typeface="Calibri" panose="020F0502020204030204" pitchFamily="34" charset="0"/>
                <a:ea typeface="Cambria" panose="02040503050406030204" pitchFamily="18" charset="0"/>
                <a:cs typeface="Times New Roman" pitchFamily="18" charset="0"/>
              </a:rPr>
              <a:t>для образовательных учреждений, реализующих АООП для детей с ОВЗ</a:t>
            </a:r>
            <a:endParaRPr lang="ru-RU" sz="2600" b="1" dirty="0">
              <a:solidFill>
                <a:srgbClr val="0000CC"/>
              </a:solidFill>
              <a:latin typeface="Calibri" panose="020F0502020204030204" pitchFamily="34" charset="0"/>
              <a:ea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5929" t="19019" r="35571" b="7176"/>
          <a:stretch/>
        </p:blipFill>
        <p:spPr>
          <a:xfrm>
            <a:off x="7686390" y="1320008"/>
            <a:ext cx="2110631" cy="29834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7299" y="1789877"/>
            <a:ext cx="4327613" cy="243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0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chemeClr val="accent1">
                <a:lumMod val="20000"/>
                <a:lumOff val="8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35060" y="2023236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9900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ru-RU" sz="3200" b="1" dirty="0">
                <a:solidFill>
                  <a:srgbClr val="9900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Международный фестиваль педагогического мастерства «Современная система образования - взгляд в будущее»</a:t>
            </a:r>
            <a:endParaRPr lang="ru-RU" sz="3200" b="1" dirty="0">
              <a:solidFill>
                <a:srgbClr val="990099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80411" y="4350660"/>
            <a:ext cx="77480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99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Козырева И.В., </a:t>
            </a:r>
            <a:r>
              <a:rPr lang="ru-RU" sz="3600" b="1" dirty="0" err="1" smtClean="0">
                <a:solidFill>
                  <a:srgbClr val="000099"/>
                </a:solidFill>
                <a:latin typeface="Cambria" panose="02040503050406030204" pitchFamily="18" charset="0"/>
              </a:rPr>
              <a:t>Еремеева</a:t>
            </a:r>
            <a:r>
              <a:rPr lang="ru-RU" sz="3600" b="1" dirty="0" smtClean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ru-RU" sz="3600" b="1" dirty="0">
                <a:solidFill>
                  <a:srgbClr val="000099"/>
                </a:solidFill>
                <a:latin typeface="Cambria" panose="02040503050406030204" pitchFamily="18" charset="0"/>
              </a:rPr>
              <a:t>А.А</a:t>
            </a:r>
            <a:r>
              <a:rPr lang="ru-RU" sz="3600" b="1" dirty="0" smtClean="0">
                <a:solidFill>
                  <a:srgbClr val="000099"/>
                </a:solidFill>
                <a:latin typeface="Cambria" panose="02040503050406030204" pitchFamily="18" charset="0"/>
              </a:rPr>
              <a:t>. </a:t>
            </a:r>
          </a:p>
          <a:p>
            <a:pPr algn="ctr"/>
            <a:r>
              <a:rPr lang="ru-RU" sz="3600" b="1" dirty="0" smtClean="0">
                <a:solidFill>
                  <a:srgbClr val="000099"/>
                </a:solidFill>
                <a:latin typeface="Cambria" panose="02040503050406030204" pitchFamily="18" charset="0"/>
              </a:rPr>
              <a:t>награждены </a:t>
            </a:r>
          </a:p>
          <a:p>
            <a:pPr algn="ctr"/>
            <a:r>
              <a:rPr lang="ru-RU" sz="3600" b="1" u="sng" dirty="0" smtClean="0">
                <a:solidFill>
                  <a:srgbClr val="000099"/>
                </a:solidFill>
                <a:latin typeface="Cambria" panose="02040503050406030204" pitchFamily="18" charset="0"/>
              </a:rPr>
              <a:t>дипломами победителя</a:t>
            </a:r>
            <a:endParaRPr lang="ru-RU" sz="3600" b="1" u="sng" dirty="0">
              <a:solidFill>
                <a:srgbClr val="000099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717" t="7286" r="40000" b="71683"/>
          <a:stretch/>
        </p:blipFill>
        <p:spPr>
          <a:xfrm>
            <a:off x="5735060" y="237765"/>
            <a:ext cx="4911365" cy="14423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30047" y="-313602"/>
            <a:ext cx="2938317" cy="40410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54" y="3067820"/>
            <a:ext cx="4044185" cy="303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chemeClr val="accent1">
                <a:lumMod val="20000"/>
                <a:lumOff val="8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9717" t="7286" r="40000" b="71683"/>
          <a:stretch/>
        </p:blipFill>
        <p:spPr>
          <a:xfrm>
            <a:off x="5813437" y="237765"/>
            <a:ext cx="4911365" cy="144230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31597" y="5032328"/>
            <a:ext cx="109350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err="1" smtClean="0">
                <a:solidFill>
                  <a:srgbClr val="000099"/>
                </a:solidFill>
                <a:latin typeface="Cambria" panose="02040503050406030204" pitchFamily="18" charset="0"/>
              </a:rPr>
              <a:t>Еремеева</a:t>
            </a:r>
            <a:r>
              <a:rPr lang="ru-RU" sz="2800" b="1" dirty="0" smtClean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ru-RU" sz="2800" b="1" dirty="0">
                <a:solidFill>
                  <a:srgbClr val="000099"/>
                </a:solidFill>
                <a:latin typeface="Cambria" panose="02040503050406030204" pitchFamily="18" charset="0"/>
              </a:rPr>
              <a:t>А.А. </a:t>
            </a:r>
            <a:r>
              <a:rPr lang="ru-RU" sz="2800" b="1" dirty="0" smtClean="0">
                <a:solidFill>
                  <a:srgbClr val="000099"/>
                </a:solidFill>
                <a:latin typeface="Cambria" panose="02040503050406030204" pitchFamily="18" charset="0"/>
              </a:rPr>
              <a:t>награждена дипломом </a:t>
            </a:r>
            <a:r>
              <a:rPr lang="en-US" sz="2800" b="1" dirty="0">
                <a:solidFill>
                  <a:srgbClr val="000099"/>
                </a:solidFill>
                <a:latin typeface="Cambria" panose="02040503050406030204" pitchFamily="18" charset="0"/>
              </a:rPr>
              <a:t>I</a:t>
            </a:r>
            <a:r>
              <a:rPr lang="ru-RU" sz="2800" b="1" dirty="0">
                <a:solidFill>
                  <a:srgbClr val="000099"/>
                </a:solidFill>
                <a:latin typeface="Cambria" panose="02040503050406030204" pitchFamily="18" charset="0"/>
              </a:rPr>
              <a:t> степени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rgbClr val="000099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Козырева И.В. </a:t>
            </a:r>
            <a:r>
              <a:rPr lang="ru-RU" sz="2800" b="1" dirty="0">
                <a:solidFill>
                  <a:srgbClr val="000099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2800" b="1" dirty="0" smtClean="0">
                <a:solidFill>
                  <a:srgbClr val="000099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аграждена </a:t>
            </a:r>
            <a:r>
              <a:rPr lang="ru-RU" sz="2800" b="1" dirty="0" smtClean="0">
                <a:solidFill>
                  <a:srgbClr val="000099"/>
                </a:solidFill>
                <a:latin typeface="Cambria" panose="02040503050406030204" pitchFamily="18" charset="0"/>
              </a:rPr>
              <a:t>дипломом </a:t>
            </a:r>
            <a:r>
              <a:rPr lang="en-US" sz="2800" b="1" dirty="0">
                <a:solidFill>
                  <a:srgbClr val="000099"/>
                </a:solidFill>
                <a:latin typeface="Cambria" panose="02040503050406030204" pitchFamily="18" charset="0"/>
              </a:rPr>
              <a:t>II</a:t>
            </a:r>
            <a:r>
              <a:rPr lang="ru-RU" sz="2800" b="1" dirty="0">
                <a:solidFill>
                  <a:srgbClr val="000099"/>
                </a:solidFill>
                <a:latin typeface="Cambria" panose="02040503050406030204" pitchFamily="18" charset="0"/>
              </a:rPr>
              <a:t> </a:t>
            </a:r>
            <a:r>
              <a:rPr lang="ru-RU" sz="2800" b="1" dirty="0" smtClean="0">
                <a:solidFill>
                  <a:srgbClr val="000099"/>
                </a:solidFill>
                <a:latin typeface="Cambria" panose="02040503050406030204" pitchFamily="18" charset="0"/>
              </a:rPr>
              <a:t>степени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140751" y="2325146"/>
            <a:ext cx="705124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990099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IV</a:t>
            </a:r>
            <a:r>
              <a:rPr lang="ru-RU" sz="3200" b="1" dirty="0">
                <a:solidFill>
                  <a:srgbClr val="990099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Всероссийский сетевой конкурс профессионального мастерства работников образования </a:t>
            </a:r>
            <a:endParaRPr lang="ru-RU" sz="3200" b="1" dirty="0" smtClean="0">
              <a:solidFill>
                <a:srgbClr val="990099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990099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solidFill>
                  <a:srgbClr val="990099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Мастерство без границ</a:t>
            </a:r>
            <a:r>
              <a:rPr lang="ru-RU" sz="2000" b="1" dirty="0" smtClean="0">
                <a:solidFill>
                  <a:srgbClr val="990099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ru-RU" sz="2000" b="1" dirty="0">
              <a:solidFill>
                <a:srgbClr val="990099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300" y="1508213"/>
            <a:ext cx="2645430" cy="35241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7" y="123218"/>
            <a:ext cx="2645430" cy="352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7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Методическая тема объединения учителей начальных классов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22811" y="2584996"/>
            <a:ext cx="1070283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3600" b="1" dirty="0">
                <a:solidFill>
                  <a:srgbClr val="000066"/>
                </a:solidFill>
              </a:rPr>
              <a:t>«</a:t>
            </a:r>
            <a:r>
              <a:rPr lang="ru-RU" sz="3600" b="1" dirty="0">
                <a:solidFill>
                  <a:srgbClr val="002060"/>
                </a:solidFill>
              </a:rPr>
              <a:t>Применение современных образовательных технологий                                           в системе комплексного подхода                                                 к формированию личности обучающихся                         с нарушениями слуха и речи в условиях реализации ФГОС НОО ОВЗ</a:t>
            </a:r>
            <a:r>
              <a:rPr lang="ru-RU" sz="3600" b="1" dirty="0">
                <a:solidFill>
                  <a:srgbClr val="000066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75150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DnDiag">
          <a:fgClr>
            <a:schemeClr val="accent4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11186" y="5288340"/>
            <a:ext cx="31441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rgbClr val="002060"/>
                </a:solidFill>
                <a:latin typeface="Cambria" panose="02040503050406030204" pitchFamily="18" charset="0"/>
              </a:rPr>
              <a:t>Котова Н.А. </a:t>
            </a:r>
            <a:endParaRPr lang="ru-RU" sz="2400" b="1" u="sng" dirty="0" smtClean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участник </a:t>
            </a:r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конкурса </a:t>
            </a:r>
            <a:endParaRPr lang="ru-RU" sz="2400" b="1" dirty="0" smtClean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в </a:t>
            </a:r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номинации </a:t>
            </a:r>
            <a:r>
              <a:rPr lang="ru-RU" sz="2400" b="1" i="1" dirty="0">
                <a:solidFill>
                  <a:srgbClr val="002060"/>
                </a:solidFill>
                <a:latin typeface="Cambria" panose="02040503050406030204" pitchFamily="18" charset="0"/>
              </a:rPr>
              <a:t>«Вышивка»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99" y="689169"/>
            <a:ext cx="2612473" cy="35929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4" t="23926" r="19492" b="14783"/>
          <a:stretch/>
        </p:blipFill>
        <p:spPr>
          <a:xfrm rot="5400000">
            <a:off x="2983549" y="1709679"/>
            <a:ext cx="3202180" cy="2203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037776" y="0"/>
            <a:ext cx="109140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mbria" panose="02040503050406030204" pitchFamily="18" charset="0"/>
              </a:rPr>
              <a:t>Районный конкурс «Талантливый педагог»</a:t>
            </a:r>
            <a:endParaRPr lang="ru-RU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7776" y="4412660"/>
            <a:ext cx="43629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 smtClean="0">
                <a:solidFill>
                  <a:srgbClr val="002060"/>
                </a:solidFill>
                <a:latin typeface="Cambria" panose="02040503050406030204" pitchFamily="18" charset="0"/>
              </a:rPr>
              <a:t>Козырева И.В.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лауреат конкурса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в номинации </a:t>
            </a:r>
          </a:p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«Вязание»</a:t>
            </a:r>
            <a:endParaRPr lang="ru-RU" sz="3600" b="1" i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718" y="845988"/>
            <a:ext cx="3435306" cy="2576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5901082" y="3013930"/>
            <a:ext cx="30615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Хватова</a:t>
            </a:r>
            <a:r>
              <a:rPr lang="ru-RU" sz="2400" b="1" u="sng" dirty="0" smtClean="0">
                <a:solidFill>
                  <a:srgbClr val="002060"/>
                </a:solidFill>
                <a:latin typeface="Cambria" panose="02040503050406030204" pitchFamily="18" charset="0"/>
              </a:rPr>
              <a:t> М.Ю.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участник конкурса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в номинации </a:t>
            </a:r>
            <a:r>
              <a:rPr lang="ru-RU" sz="2400" b="1" i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«Живопись»</a:t>
            </a:r>
            <a:endParaRPr lang="ru-RU" sz="2400" b="1" i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" t="1359" r="2187" b="355"/>
          <a:stretch/>
        </p:blipFill>
        <p:spPr>
          <a:xfrm rot="16200000">
            <a:off x="9173559" y="3734470"/>
            <a:ext cx="2485564" cy="347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9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5BA07EE-5D4E-447D-A487-84428C44ED60}"/>
              </a:ext>
            </a:extLst>
          </p:cNvPr>
          <p:cNvSpPr/>
          <p:nvPr/>
        </p:nvSpPr>
        <p:spPr>
          <a:xfrm>
            <a:off x="1778407" y="114804"/>
            <a:ext cx="96688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Конкурсы для обучающихся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4899913"/>
              </p:ext>
            </p:extLst>
          </p:nvPr>
        </p:nvGraphicFramePr>
        <p:xfrm>
          <a:off x="116114" y="1233473"/>
          <a:ext cx="11962675" cy="5472127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687896"/>
                <a:gridCol w="4109911"/>
                <a:gridCol w="1820946"/>
                <a:gridCol w="4343922"/>
              </a:tblGrid>
              <a:tr h="52708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Название мероприятия</a:t>
                      </a:r>
                      <a:endParaRPr lang="ru-RU" sz="1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sz="1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Результат участия,  </a:t>
                      </a:r>
                      <a:r>
                        <a:rPr lang="ru-RU" sz="2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 </a:t>
                      </a:r>
                      <a:r>
                        <a:rPr lang="ru-RU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участника</a:t>
                      </a:r>
                      <a:endParaRPr lang="ru-RU" sz="1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38505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Международный творческий конкурс </a:t>
                      </a:r>
                      <a:r>
                        <a:rPr lang="ru-RU" sz="24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«Великая Победа!»</a:t>
                      </a:r>
                      <a:endParaRPr lang="ru-RU" sz="24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всероссийский</a:t>
                      </a:r>
                      <a:endParaRPr lang="ru-RU" sz="18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sng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Участники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Плеханов </a:t>
                      </a:r>
                      <a:r>
                        <a:rPr lang="ru-RU" sz="20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Семён</a:t>
                      </a:r>
                      <a:endParaRPr lang="ru-RU" sz="20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Пушкина Ева</a:t>
                      </a:r>
                      <a:endParaRPr lang="ru-RU" sz="20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9660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Международный творческий конкурс </a:t>
                      </a:r>
                      <a:r>
                        <a:rPr lang="ru-RU" sz="24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«Пасхальное чудо»</a:t>
                      </a:r>
                      <a:endParaRPr lang="ru-RU" sz="20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всероссийский</a:t>
                      </a:r>
                      <a:endParaRPr lang="ru-RU" sz="18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u="sng" dirty="0" smtClean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sng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Диплом </a:t>
                      </a:r>
                      <a:r>
                        <a:rPr lang="en-US" sz="2000" b="1" u="sng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ru-RU" sz="2000" b="1" u="sng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степени </a:t>
                      </a:r>
                      <a:endParaRPr lang="ru-RU" sz="2000" b="1" u="sng" dirty="0" smtClean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Овчинникова</a:t>
                      </a:r>
                      <a:r>
                        <a:rPr lang="ru-RU" sz="20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20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Дарья</a:t>
                      </a:r>
                      <a:endParaRPr lang="ru-RU" sz="18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6338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Региональный конкурс творческих работ среди воспитанников, учащихся и педагогических работников образовательных организаций </a:t>
                      </a:r>
                      <a:r>
                        <a:rPr lang="ru-RU" sz="20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«Салют Победе!»</a:t>
                      </a:r>
                      <a:endParaRPr lang="ru-RU" sz="18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региональный</a:t>
                      </a:r>
                      <a:endParaRPr lang="ru-RU" sz="18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sng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место </a:t>
                      </a:r>
                      <a:endParaRPr lang="ru-RU" sz="2000" b="1" u="sng" dirty="0" smtClean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Плеханов </a:t>
                      </a:r>
                      <a:r>
                        <a:rPr lang="ru-RU" sz="20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Семён, </a:t>
                      </a:r>
                      <a:endParaRPr lang="ru-RU" sz="2000" dirty="0" smtClean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Овчинникова</a:t>
                      </a:r>
                      <a:r>
                        <a:rPr lang="ru-RU" sz="20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20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Дарья </a:t>
                      </a:r>
                      <a:endParaRPr lang="ru-RU" sz="2000" dirty="0" smtClean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 </a:t>
                      </a:r>
                      <a:r>
                        <a:rPr lang="ru-RU" sz="20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номинации </a:t>
                      </a:r>
                      <a:r>
                        <a:rPr lang="ru-RU" sz="2000" b="1" i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«Декоративно-прикладное творчество»</a:t>
                      </a:r>
                      <a:endParaRPr lang="ru-RU" sz="1100" b="1" i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1D67471-2515-4C99-8C8F-F9F26D782A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05" t="20000" r="17683" b="41884"/>
          <a:stretch/>
        </p:blipFill>
        <p:spPr>
          <a:xfrm>
            <a:off x="157588" y="2151605"/>
            <a:ext cx="1620819" cy="7827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1D67471-2515-4C99-8C8F-F9F26D782A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05" t="20000" r="17683" b="41884"/>
          <a:stretch/>
        </p:blipFill>
        <p:spPr>
          <a:xfrm>
            <a:off x="157588" y="3450327"/>
            <a:ext cx="1620819" cy="7827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1976" t="7095" r="23952" b="58999"/>
          <a:stretch/>
        </p:blipFill>
        <p:spPr>
          <a:xfrm>
            <a:off x="116114" y="4886521"/>
            <a:ext cx="1671659" cy="74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6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5BA07EE-5D4E-447D-A487-84428C44ED60}"/>
              </a:ext>
            </a:extLst>
          </p:cNvPr>
          <p:cNvSpPr/>
          <p:nvPr/>
        </p:nvSpPr>
        <p:spPr>
          <a:xfrm>
            <a:off x="1778407" y="114804"/>
            <a:ext cx="96688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Конкурсы для обучающихся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611618"/>
              </p:ext>
            </p:extLst>
          </p:nvPr>
        </p:nvGraphicFramePr>
        <p:xfrm>
          <a:off x="116114" y="1120262"/>
          <a:ext cx="11797212" cy="5600654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664550"/>
                <a:gridCol w="4097622"/>
                <a:gridCol w="1896466"/>
                <a:gridCol w="4138574"/>
              </a:tblGrid>
              <a:tr h="46847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Название мероприятия</a:t>
                      </a:r>
                      <a:endParaRPr lang="ru-RU" sz="16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sz="16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Результат участия,  </a:t>
                      </a:r>
                      <a:r>
                        <a:rPr lang="ru-RU" sz="18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 </a:t>
                      </a:r>
                      <a:r>
                        <a:rPr lang="ru-RU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участника</a:t>
                      </a:r>
                      <a:endParaRPr lang="ru-RU" sz="16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0489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Выставка творческих работ </a:t>
                      </a:r>
                      <a:r>
                        <a:rPr lang="ru-RU" sz="2400" b="1" i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«Тайна золотого ключика» </a:t>
                      </a:r>
                      <a:r>
                        <a:rPr lang="ru-RU" sz="24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рамках общероссийского фестиваля </a:t>
                      </a:r>
                      <a:endParaRPr lang="ru-RU" sz="2400" dirty="0" smtClean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24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Эстафета доброты»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районный </a:t>
                      </a:r>
                      <a:endParaRPr lang="ru-R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u="sng" dirty="0" smtClean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u="sng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Участники</a:t>
                      </a:r>
                      <a:r>
                        <a:rPr lang="ru-RU" sz="1800" b="1" u="sng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endParaRPr lang="ru-RU" sz="1800" b="1" u="sng" dirty="0" smtClean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Учащиеся 3-а класса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Учащиеся 3-б класса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Учащиеся</a:t>
                      </a:r>
                      <a:r>
                        <a:rPr lang="ru-RU" sz="1800" b="0" i="0" baseline="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3-в класса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Учащиеся</a:t>
                      </a:r>
                      <a:r>
                        <a:rPr lang="ru-RU" sz="1800" b="0" i="0" baseline="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4-б класса</a:t>
                      </a:r>
                      <a:endParaRPr lang="ru-RU" sz="1800" b="0" i="0" dirty="0" smtClean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Учащиеся</a:t>
                      </a:r>
                      <a:r>
                        <a:rPr lang="ru-RU" sz="1800" b="0" i="0" baseline="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4-в класса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Учащиеся</a:t>
                      </a:r>
                      <a:r>
                        <a:rPr lang="ru-RU" sz="1800" b="0" i="0" baseline="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4-2-в класса</a:t>
                      </a:r>
                      <a:endParaRPr lang="ru-RU" sz="1800" b="0" i="0" dirty="0" smtClean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dirty="0" smtClean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0" i="0" dirty="0" smtClean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2729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Районный чемпионат по профессиональному мастерству среди инвалидов и лиц с ограниченными возможностями здоровья </a:t>
                      </a:r>
                      <a:r>
                        <a:rPr lang="ru-RU" sz="22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«</a:t>
                      </a:r>
                      <a:r>
                        <a:rPr lang="ru-RU" sz="2200" b="1" dirty="0" err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Абилимпикс</a:t>
                      </a:r>
                      <a:r>
                        <a:rPr lang="ru-RU" sz="2200" b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Начало»</a:t>
                      </a:r>
                      <a:endParaRPr lang="ru-RU" sz="22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районный</a:t>
                      </a:r>
                      <a:endParaRPr lang="ru-RU" sz="2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u="sng" dirty="0" smtClean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u="sng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</a:t>
                      </a:r>
                      <a:r>
                        <a:rPr lang="ru-RU" sz="2000" b="1" u="sng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место </a:t>
                      </a:r>
                      <a:r>
                        <a:rPr lang="ru-RU" sz="20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 </a:t>
                      </a:r>
                      <a:r>
                        <a:rPr lang="ru-RU" sz="20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компетенции </a:t>
                      </a:r>
                      <a:r>
                        <a:rPr lang="ru-RU" sz="2000" b="1" i="1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«Кондитерское дело»</a:t>
                      </a:r>
                      <a:endParaRPr lang="ru-RU" sz="2000" b="1" i="1" dirty="0" smtClean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Тихонова Виолетта 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0" i="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Сорокина Амалия</a:t>
                      </a:r>
                      <a:endParaRPr lang="ru-RU" sz="2000" b="0" i="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60570" t="57524" r="2528" b="2221"/>
          <a:stretch/>
        </p:blipFill>
        <p:spPr>
          <a:xfrm>
            <a:off x="297640" y="2021828"/>
            <a:ext cx="1364595" cy="20998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1634" t="1016" r="3067" b="87048"/>
          <a:stretch/>
        </p:blipFill>
        <p:spPr>
          <a:xfrm>
            <a:off x="116114" y="1756543"/>
            <a:ext cx="1727649" cy="3944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29705" t="21842" r="30886" b="12787"/>
          <a:stretch/>
        </p:blipFill>
        <p:spPr>
          <a:xfrm>
            <a:off x="116114" y="4699553"/>
            <a:ext cx="1662293" cy="155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24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20000"/>
                <a:lumOff val="8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8280"/>
            <a:ext cx="1201917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9525">
                  <a:solidFill>
                    <a:srgbClr val="FF00FF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XI</a:t>
            </a:r>
            <a:r>
              <a:rPr lang="ru-RU" sz="2400" b="1" cap="none" spc="0" dirty="0" smtClean="0">
                <a:ln w="9525">
                  <a:solidFill>
                    <a:srgbClr val="FF00FF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cap="none" spc="0" dirty="0">
                <a:ln w="9525">
                  <a:solidFill>
                    <a:srgbClr val="FF00FF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Межрегиональная </a:t>
            </a:r>
          </a:p>
          <a:p>
            <a:pPr algn="ctr"/>
            <a:r>
              <a:rPr lang="ru-RU" sz="2400" b="1" cap="none" spc="0" dirty="0">
                <a:ln w="9525">
                  <a:solidFill>
                    <a:srgbClr val="FF00FF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предметная интернет-олимпиада «Родник знаний» </a:t>
            </a:r>
          </a:p>
          <a:p>
            <a:pPr algn="ctr"/>
            <a:r>
              <a:rPr lang="ru-RU" sz="2400" b="1" dirty="0">
                <a:ln w="9525">
                  <a:solidFill>
                    <a:srgbClr val="FF00FF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для обучающихся с нарушением слуха (вариант 1.2)</a:t>
            </a:r>
            <a:endParaRPr lang="ru-RU" sz="2400" b="1" cap="none" spc="0" dirty="0">
              <a:ln w="9525">
                <a:solidFill>
                  <a:srgbClr val="FF00FF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3008134"/>
              </p:ext>
            </p:extLst>
          </p:nvPr>
        </p:nvGraphicFramePr>
        <p:xfrm>
          <a:off x="143764" y="1228609"/>
          <a:ext cx="11976232" cy="5473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4058"/>
                <a:gridCol w="2994058"/>
                <a:gridCol w="2994058"/>
                <a:gridCol w="2994058"/>
              </a:tblGrid>
              <a:tr h="50167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ambria" panose="02040503050406030204" pitchFamily="18" charset="0"/>
                        </a:rPr>
                        <a:t>развитие</a:t>
                      </a:r>
                      <a:r>
                        <a:rPr lang="ru-RU" baseline="0" dirty="0" smtClean="0">
                          <a:latin typeface="Cambria" panose="02040503050406030204" pitchFamily="18" charset="0"/>
                        </a:rPr>
                        <a:t> речи</a:t>
                      </a:r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ambria" panose="02040503050406030204" pitchFamily="18" charset="0"/>
                        </a:rPr>
                        <a:t>грамматика</a:t>
                      </a:r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ambria" panose="02040503050406030204" pitchFamily="18" charset="0"/>
                        </a:rPr>
                        <a:t>математика</a:t>
                      </a:r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ambria" panose="02040503050406030204" pitchFamily="18" charset="0"/>
                        </a:rPr>
                        <a:t>окружающий мир</a:t>
                      </a:r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442848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Диплом </a:t>
                      </a:r>
                      <a:r>
                        <a:rPr lang="en-US" sz="2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</a:t>
                      </a:r>
                      <a:r>
                        <a:rPr lang="ru-RU" sz="2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степени</a:t>
                      </a:r>
                      <a:endParaRPr lang="ru-RU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01673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Cambria" panose="02040503050406030204" pitchFamily="18" charset="0"/>
                        </a:rPr>
                        <a:t>Цветной Пётр</a:t>
                      </a:r>
                      <a:endParaRPr lang="ru-RU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Cambria" panose="02040503050406030204" pitchFamily="18" charset="0"/>
                        </a:rPr>
                        <a:t>Цветной Пётр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latin typeface="Cambria" panose="02040503050406030204" pitchFamily="18" charset="0"/>
                        </a:rPr>
                        <a:t>Алипханов</a:t>
                      </a:r>
                      <a:r>
                        <a:rPr lang="ru-RU" sz="2400" dirty="0" smtClean="0">
                          <a:latin typeface="Cambria" panose="02040503050406030204" pitchFamily="18" charset="0"/>
                        </a:rPr>
                        <a:t> Амир</a:t>
                      </a:r>
                      <a:endParaRPr lang="ru-RU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Cambria" panose="02040503050406030204" pitchFamily="18" charset="0"/>
                        </a:rPr>
                        <a:t>Сорокина Амалия</a:t>
                      </a:r>
                      <a:endParaRPr lang="ru-RU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501673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Cambria" panose="02040503050406030204" pitchFamily="18" charset="0"/>
                        </a:rPr>
                        <a:t>Тимошенко Марат</a:t>
                      </a:r>
                      <a:endParaRPr lang="ru-RU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Cambria" panose="02040503050406030204" pitchFamily="18" charset="0"/>
                        </a:rPr>
                        <a:t>-</a:t>
                      </a:r>
                      <a:endParaRPr lang="ru-RU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Cambria" panose="02040503050406030204" pitchFamily="18" charset="0"/>
                        </a:rPr>
                        <a:t>-</a:t>
                      </a:r>
                      <a:endParaRPr lang="ru-RU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Cambria" panose="02040503050406030204" pitchFamily="18" charset="0"/>
                        </a:rPr>
                        <a:t>-</a:t>
                      </a:r>
                      <a:endParaRPr lang="ru-RU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501673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Cambria" panose="02040503050406030204" pitchFamily="18" charset="0"/>
                        </a:rPr>
                        <a:t>Овчинников Иван</a:t>
                      </a:r>
                      <a:endParaRPr lang="ru-RU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Cambria" panose="02040503050406030204" pitchFamily="18" charset="0"/>
                        </a:rPr>
                        <a:t>-</a:t>
                      </a:r>
                      <a:endParaRPr lang="ru-RU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Cambria" panose="02040503050406030204" pitchFamily="18" charset="0"/>
                        </a:rPr>
                        <a:t>-</a:t>
                      </a:r>
                      <a:endParaRPr lang="ru-RU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Cambria" panose="02040503050406030204" pitchFamily="18" charset="0"/>
                        </a:rPr>
                        <a:t>-</a:t>
                      </a:r>
                      <a:endParaRPr lang="ru-RU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50167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Диплом </a:t>
                      </a:r>
                      <a:r>
                        <a:rPr lang="en-US" sz="2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II</a:t>
                      </a:r>
                      <a:r>
                        <a:rPr lang="ru-RU" sz="2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степени</a:t>
                      </a:r>
                      <a:endParaRPr lang="ru-RU" sz="240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01673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latin typeface="Cambria" panose="02040503050406030204" pitchFamily="18" charset="0"/>
                        </a:rPr>
                        <a:t>Алипханов</a:t>
                      </a:r>
                      <a:r>
                        <a:rPr lang="ru-RU" sz="2400" dirty="0" smtClean="0">
                          <a:latin typeface="Cambria" panose="02040503050406030204" pitchFamily="18" charset="0"/>
                        </a:rPr>
                        <a:t> Амир</a:t>
                      </a:r>
                      <a:endParaRPr lang="ru-RU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latin typeface="Cambria" panose="02040503050406030204" pitchFamily="18" charset="0"/>
                        </a:rPr>
                        <a:t>Поленок</a:t>
                      </a:r>
                      <a:r>
                        <a:rPr lang="ru-RU" sz="2400" dirty="0" smtClean="0">
                          <a:latin typeface="Cambria" panose="02040503050406030204" pitchFamily="18" charset="0"/>
                        </a:rPr>
                        <a:t> Антон</a:t>
                      </a:r>
                      <a:endParaRPr lang="ru-RU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latin typeface="Cambria" panose="02040503050406030204" pitchFamily="18" charset="0"/>
                        </a:rPr>
                        <a:t>Поленок</a:t>
                      </a:r>
                      <a:r>
                        <a:rPr lang="ru-RU" sz="2400" baseline="0" dirty="0" smtClean="0">
                          <a:latin typeface="Cambria" panose="02040503050406030204" pitchFamily="18" charset="0"/>
                        </a:rPr>
                        <a:t> Антон</a:t>
                      </a:r>
                      <a:endParaRPr lang="ru-RU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Cambria" panose="02040503050406030204" pitchFamily="18" charset="0"/>
                        </a:rPr>
                        <a:t>Егоров Арсений</a:t>
                      </a:r>
                      <a:endParaRPr lang="ru-RU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501673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Cambria" panose="02040503050406030204" pitchFamily="18" charset="0"/>
                        </a:rPr>
                        <a:t>-</a:t>
                      </a:r>
                      <a:endParaRPr lang="ru-RU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Cambria" panose="02040503050406030204" pitchFamily="18" charset="0"/>
                        </a:rPr>
                        <a:t>-</a:t>
                      </a:r>
                      <a:endParaRPr lang="ru-RU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Cambria" panose="02040503050406030204" pitchFamily="18" charset="0"/>
                        </a:rPr>
                        <a:t>Майорова Таисия</a:t>
                      </a:r>
                      <a:endParaRPr lang="ru-RU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Cambria" panose="02040503050406030204" pitchFamily="18" charset="0"/>
                        </a:rPr>
                        <a:t>-</a:t>
                      </a:r>
                      <a:endParaRPr lang="ru-RU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50167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Диплом </a:t>
                      </a:r>
                      <a:r>
                        <a:rPr lang="en-US" sz="2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III</a:t>
                      </a:r>
                      <a:r>
                        <a:rPr lang="ru-RU" sz="2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степени</a:t>
                      </a:r>
                      <a:endParaRPr lang="ru-RU" sz="240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01673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latin typeface="Cambria" panose="02040503050406030204" pitchFamily="18" charset="0"/>
                        </a:rPr>
                        <a:t>Поленок</a:t>
                      </a:r>
                      <a:r>
                        <a:rPr lang="ru-RU" sz="2400" dirty="0" smtClean="0">
                          <a:latin typeface="Cambria" panose="02040503050406030204" pitchFamily="18" charset="0"/>
                        </a:rPr>
                        <a:t> Антон</a:t>
                      </a:r>
                      <a:endParaRPr lang="ru-RU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Cambria" panose="02040503050406030204" pitchFamily="18" charset="0"/>
                        </a:rPr>
                        <a:t>-</a:t>
                      </a:r>
                      <a:endParaRPr lang="ru-RU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Cambria" panose="02040503050406030204" pitchFamily="18" charset="0"/>
                        </a:rPr>
                        <a:t>Цветной Пётр</a:t>
                      </a:r>
                      <a:endParaRPr lang="ru-RU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latin typeface="Cambria" panose="02040503050406030204" pitchFamily="18" charset="0"/>
                        </a:rPr>
                        <a:t>Сибирев</a:t>
                      </a:r>
                      <a:r>
                        <a:rPr lang="ru-RU" sz="2400" dirty="0" smtClean="0">
                          <a:latin typeface="Cambria" panose="02040503050406030204" pitchFamily="18" charset="0"/>
                        </a:rPr>
                        <a:t> Александр</a:t>
                      </a:r>
                      <a:endParaRPr lang="ru-RU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501673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latin typeface="Cambria" panose="02040503050406030204" pitchFamily="18" charset="0"/>
                        </a:rPr>
                        <a:t>Сибирев</a:t>
                      </a:r>
                      <a:r>
                        <a:rPr lang="ru-RU" sz="2400" dirty="0" smtClean="0">
                          <a:latin typeface="Cambria" panose="02040503050406030204" pitchFamily="18" charset="0"/>
                        </a:rPr>
                        <a:t> Александр</a:t>
                      </a:r>
                      <a:endParaRPr lang="ru-RU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Cambria" panose="02040503050406030204" pitchFamily="18" charset="0"/>
                        </a:rPr>
                        <a:t>-</a:t>
                      </a:r>
                      <a:endParaRPr lang="ru-RU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Cambria" panose="02040503050406030204" pitchFamily="18" charset="0"/>
                        </a:rPr>
                        <a:t>Овчинников Иван</a:t>
                      </a:r>
                      <a:endParaRPr lang="ru-RU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Cambria" panose="02040503050406030204" pitchFamily="18" charset="0"/>
                        </a:rPr>
                        <a:t>-</a:t>
                      </a:r>
                      <a:endParaRPr lang="ru-RU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741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5000">
              <a:schemeClr val="accent1">
                <a:lumMod val="20000"/>
                <a:lumOff val="8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795" y="0"/>
            <a:ext cx="1201917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9525">
                  <a:solidFill>
                    <a:srgbClr val="FF00FF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XI</a:t>
            </a:r>
            <a:r>
              <a:rPr lang="ru-RU" sz="2400" b="1" cap="none" spc="0" dirty="0" smtClean="0">
                <a:ln w="9525">
                  <a:solidFill>
                    <a:srgbClr val="FF00FF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b="1" cap="none" spc="0" dirty="0">
                <a:ln w="9525">
                  <a:solidFill>
                    <a:srgbClr val="FF00FF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Межрегиональная </a:t>
            </a:r>
          </a:p>
          <a:p>
            <a:pPr algn="ctr"/>
            <a:r>
              <a:rPr lang="ru-RU" sz="2400" b="1" cap="none" spc="0" dirty="0">
                <a:ln w="9525">
                  <a:solidFill>
                    <a:srgbClr val="FF00FF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предметная интернет-олимпиада «Родник знаний» </a:t>
            </a:r>
          </a:p>
          <a:p>
            <a:pPr algn="ctr"/>
            <a:r>
              <a:rPr lang="ru-RU" sz="2400" b="1" dirty="0">
                <a:ln w="9525">
                  <a:solidFill>
                    <a:srgbClr val="FF00FF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для обучающихся с нарушением слуха (вариант </a:t>
            </a:r>
            <a:r>
              <a:rPr lang="ru-RU" sz="2400" b="1" dirty="0" smtClean="0">
                <a:ln w="9525">
                  <a:solidFill>
                    <a:srgbClr val="FF00FF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2.2</a:t>
            </a:r>
            <a:r>
              <a:rPr lang="ru-RU" sz="2400" b="1" dirty="0">
                <a:ln w="9525">
                  <a:solidFill>
                    <a:srgbClr val="FF00FF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ru-RU" sz="2400" b="1" cap="none" spc="0" dirty="0">
              <a:ln w="9525">
                <a:solidFill>
                  <a:srgbClr val="FF00FF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760824"/>
              </p:ext>
            </p:extLst>
          </p:nvPr>
        </p:nvGraphicFramePr>
        <p:xfrm>
          <a:off x="143764" y="1228609"/>
          <a:ext cx="11976232" cy="52540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4058"/>
                <a:gridCol w="2994058"/>
                <a:gridCol w="2994058"/>
                <a:gridCol w="2994058"/>
              </a:tblGrid>
              <a:tr h="50167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ambria" panose="02040503050406030204" pitchFamily="18" charset="0"/>
                        </a:rPr>
                        <a:t>развитие</a:t>
                      </a:r>
                      <a:r>
                        <a:rPr lang="ru-RU" baseline="0" dirty="0" smtClean="0">
                          <a:latin typeface="Cambria" panose="02040503050406030204" pitchFamily="18" charset="0"/>
                        </a:rPr>
                        <a:t> речи</a:t>
                      </a:r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ambria" panose="02040503050406030204" pitchFamily="18" charset="0"/>
                        </a:rPr>
                        <a:t>грамматика</a:t>
                      </a:r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ambria" panose="02040503050406030204" pitchFamily="18" charset="0"/>
                        </a:rPr>
                        <a:t>математика</a:t>
                      </a:r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Cambria" panose="02040503050406030204" pitchFamily="18" charset="0"/>
                        </a:rPr>
                        <a:t>окружающий мир</a:t>
                      </a:r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442848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Диплом </a:t>
                      </a:r>
                      <a:r>
                        <a:rPr lang="en-US" sz="2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</a:t>
                      </a:r>
                      <a:r>
                        <a:rPr lang="ru-RU" sz="2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степени</a:t>
                      </a:r>
                      <a:endParaRPr lang="ru-RU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01673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latin typeface="Cambria" panose="02040503050406030204" pitchFamily="18" charset="0"/>
                        </a:rPr>
                        <a:t>Абдуманнабов</a:t>
                      </a:r>
                      <a:r>
                        <a:rPr lang="ru-RU" sz="2400" dirty="0" smtClean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ru-RU" sz="2400" dirty="0" err="1" smtClean="0">
                          <a:latin typeface="Cambria" panose="02040503050406030204" pitchFamily="18" charset="0"/>
                        </a:rPr>
                        <a:t>Нурис</a:t>
                      </a:r>
                      <a:endParaRPr lang="ru-RU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Cambria" panose="020405030504060302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Cambria" panose="02040503050406030204" pitchFamily="18" charset="0"/>
                        </a:rPr>
                        <a:t>-</a:t>
                      </a:r>
                      <a:endParaRPr lang="ru-RU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Cambria" panose="02040503050406030204" pitchFamily="18" charset="0"/>
                        </a:rPr>
                        <a:t>-</a:t>
                      </a:r>
                      <a:endParaRPr lang="ru-RU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50167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Диплом </a:t>
                      </a:r>
                      <a:r>
                        <a:rPr lang="en-US" sz="2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II</a:t>
                      </a:r>
                      <a:r>
                        <a:rPr lang="ru-RU" sz="2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степени</a:t>
                      </a:r>
                      <a:endParaRPr lang="ru-RU" sz="240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01673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Cambria" panose="02040503050406030204" pitchFamily="18" charset="0"/>
                        </a:rPr>
                        <a:t>-</a:t>
                      </a:r>
                      <a:endParaRPr lang="ru-RU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Cambria" panose="02040503050406030204" pitchFamily="18" charset="0"/>
                        </a:rPr>
                        <a:t>Коваленок Екатерина</a:t>
                      </a:r>
                      <a:endParaRPr lang="ru-RU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Cambria" panose="02040503050406030204" pitchFamily="18" charset="0"/>
                        </a:rPr>
                        <a:t>-</a:t>
                      </a:r>
                      <a:endParaRPr lang="ru-RU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Cambria" panose="02040503050406030204" pitchFamily="18" charset="0"/>
                        </a:rPr>
                        <a:t>-</a:t>
                      </a:r>
                      <a:endParaRPr lang="ru-RU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50167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Диплом </a:t>
                      </a:r>
                      <a:r>
                        <a:rPr lang="en-US" sz="2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III</a:t>
                      </a:r>
                      <a:r>
                        <a:rPr lang="ru-RU" sz="2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степени</a:t>
                      </a:r>
                      <a:endParaRPr lang="ru-RU" sz="240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01673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latin typeface="Cambria" panose="02040503050406030204" pitchFamily="18" charset="0"/>
                        </a:rPr>
                        <a:t>Имадов</a:t>
                      </a:r>
                      <a:r>
                        <a:rPr lang="ru-RU" sz="2400" dirty="0" smtClean="0">
                          <a:latin typeface="Cambria" panose="02040503050406030204" pitchFamily="18" charset="0"/>
                        </a:rPr>
                        <a:t> Руслан</a:t>
                      </a:r>
                      <a:endParaRPr lang="ru-RU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Cambria" panose="02040503050406030204" pitchFamily="18" charset="0"/>
                        </a:rPr>
                        <a:t>Чернов Егор</a:t>
                      </a:r>
                      <a:endParaRPr lang="ru-RU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latin typeface="Cambria" panose="02040503050406030204" pitchFamily="18" charset="0"/>
                        </a:rPr>
                        <a:t>Абдуманнабов</a:t>
                      </a:r>
                      <a:r>
                        <a:rPr lang="ru-RU" sz="2400" dirty="0" smtClean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ru-RU" sz="2400" dirty="0" err="1" smtClean="0">
                          <a:latin typeface="Cambria" panose="02040503050406030204" pitchFamily="18" charset="0"/>
                        </a:rPr>
                        <a:t>Нурис</a:t>
                      </a:r>
                      <a:endParaRPr lang="ru-RU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Cambria" panose="02040503050406030204" pitchFamily="18" charset="0"/>
                        </a:rPr>
                        <a:t>Чернов Егор</a:t>
                      </a:r>
                      <a:endParaRPr lang="ru-RU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501673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Cambria" panose="02040503050406030204" pitchFamily="18" charset="0"/>
                        </a:rPr>
                        <a:t>-</a:t>
                      </a:r>
                      <a:endParaRPr lang="ru-RU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latin typeface="Cambria" panose="02040503050406030204" pitchFamily="18" charset="0"/>
                        </a:rPr>
                        <a:t>Абдуманнабов</a:t>
                      </a:r>
                      <a:r>
                        <a:rPr lang="ru-RU" sz="2400" dirty="0" smtClean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ru-RU" sz="2400" dirty="0" err="1" smtClean="0">
                          <a:latin typeface="Cambria" panose="02040503050406030204" pitchFamily="18" charset="0"/>
                        </a:rPr>
                        <a:t>Нурис</a:t>
                      </a:r>
                      <a:endParaRPr lang="ru-RU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latin typeface="Cambria" panose="02040503050406030204" pitchFamily="18" charset="0"/>
                        </a:rPr>
                        <a:t>Афонин</a:t>
                      </a:r>
                      <a:r>
                        <a:rPr lang="ru-RU" sz="2400" baseline="0" dirty="0" smtClean="0">
                          <a:latin typeface="Cambria" panose="02040503050406030204" pitchFamily="18" charset="0"/>
                        </a:rPr>
                        <a:t> Андрей</a:t>
                      </a:r>
                      <a:endParaRPr lang="ru-RU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Cambria" panose="02040503050406030204" pitchFamily="18" charset="0"/>
                        </a:rPr>
                        <a:t>-</a:t>
                      </a:r>
                      <a:endParaRPr lang="ru-RU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433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rgbClr val="00B05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2391" y="93507"/>
            <a:ext cx="89866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99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</a:rPr>
              <a:t>Предметный городской конкурс</a:t>
            </a:r>
          </a:p>
          <a:p>
            <a:pPr algn="ctr"/>
            <a:r>
              <a:rPr lang="ru-RU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99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</a:rPr>
              <a:t>«Умники и умницы»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99CC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790768"/>
              </p:ext>
            </p:extLst>
          </p:nvPr>
        </p:nvGraphicFramePr>
        <p:xfrm>
          <a:off x="182876" y="1618432"/>
          <a:ext cx="11913328" cy="507662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978332"/>
                <a:gridCol w="2978332"/>
                <a:gridCol w="2978332"/>
                <a:gridCol w="2978332"/>
              </a:tblGrid>
              <a:tr h="584733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класс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класс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Статус участия</a:t>
                      </a:r>
                    </a:p>
                  </a:txBody>
                  <a:tcPr/>
                </a:tc>
              </a:tr>
              <a:tr h="48778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0000FF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Номинация «Окружающий мир»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847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2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Малышев Никита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2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Окунева Ксения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2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Цветной Пётр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2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Майоров Леон</a:t>
                      </a:r>
                      <a:endParaRPr lang="ru-RU" sz="22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200" kern="1200" dirty="0" err="1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Абдуманнабов</a:t>
                      </a:r>
                      <a:r>
                        <a:rPr lang="ru-RU" sz="22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200" kern="1200" dirty="0" err="1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Нурис</a:t>
                      </a:r>
                      <a:endParaRPr lang="ru-RU" sz="2200" kern="1200" dirty="0" smtClean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2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Вакуленко Ника</a:t>
                      </a:r>
                      <a:endParaRPr lang="ru-RU" sz="22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участники</a:t>
                      </a:r>
                    </a:p>
                    <a:p>
                      <a:pPr algn="ctr"/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58473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0000FF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Номинация «Математика»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847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Малышев Никита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Иванова Варвара</a:t>
                      </a:r>
                      <a:endParaRPr lang="ru-RU" sz="22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200" kern="1200" dirty="0" err="1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Поленок</a:t>
                      </a:r>
                      <a:r>
                        <a:rPr lang="ru-RU" sz="22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Артём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2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Цветной Пётр</a:t>
                      </a:r>
                      <a:endParaRPr lang="ru-RU" sz="22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200" dirty="0" err="1" smtClean="0">
                          <a:latin typeface="Cambria" panose="02040503050406030204" pitchFamily="18" charset="0"/>
                        </a:rPr>
                        <a:t>Абдуманнабов</a:t>
                      </a:r>
                      <a:r>
                        <a:rPr lang="ru-RU" sz="2200" dirty="0" smtClean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ru-RU" sz="2200" dirty="0" err="1" smtClean="0">
                          <a:latin typeface="Cambria" panose="02040503050406030204" pitchFamily="18" charset="0"/>
                        </a:rPr>
                        <a:t>Нурис</a:t>
                      </a:r>
                      <a:endParaRPr lang="ru-RU" sz="2200" dirty="0" smtClean="0">
                        <a:latin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200" dirty="0" err="1" smtClean="0">
                          <a:latin typeface="Cambria" panose="02040503050406030204" pitchFamily="18" charset="0"/>
                        </a:rPr>
                        <a:t>Олесюк</a:t>
                      </a:r>
                      <a:r>
                        <a:rPr lang="ru-RU" sz="2200" dirty="0" smtClean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ru-RU" sz="2200" dirty="0" err="1" smtClean="0">
                          <a:latin typeface="Cambria" panose="02040503050406030204" pitchFamily="18" charset="0"/>
                        </a:rPr>
                        <a:t>Яромир</a:t>
                      </a:r>
                      <a:endParaRPr lang="ru-RU" sz="22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участники</a:t>
                      </a:r>
                    </a:p>
                    <a:p>
                      <a:pPr algn="ctr"/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58473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0000FF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Номинация «Русский</a:t>
                      </a:r>
                      <a:r>
                        <a:rPr lang="ru-RU" sz="2400" b="1" kern="1200" baseline="0" dirty="0" smtClean="0">
                          <a:solidFill>
                            <a:srgbClr val="0000FF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язык</a:t>
                      </a:r>
                      <a:r>
                        <a:rPr lang="ru-RU" sz="2400" b="1" kern="1200" dirty="0" smtClean="0">
                          <a:solidFill>
                            <a:srgbClr val="0000FF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»</a:t>
                      </a:r>
                      <a:endParaRPr lang="ru-RU" sz="2400" dirty="0">
                        <a:solidFill>
                          <a:srgbClr val="0000FF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847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200" dirty="0" smtClean="0">
                          <a:latin typeface="Cambria" panose="02040503050406030204" pitchFamily="18" charset="0"/>
                        </a:rPr>
                        <a:t>Окунева Ксения</a:t>
                      </a:r>
                      <a:endParaRPr lang="ru-RU" sz="22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200" dirty="0" smtClean="0">
                          <a:latin typeface="Cambria" panose="02040503050406030204" pitchFamily="18" charset="0"/>
                        </a:rPr>
                        <a:t>-</a:t>
                      </a:r>
                      <a:endParaRPr lang="ru-RU" sz="22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2200" dirty="0" smtClean="0">
                          <a:latin typeface="Cambria" panose="02040503050406030204" pitchFamily="18" charset="0"/>
                        </a:rPr>
                        <a:t>-</a:t>
                      </a:r>
                      <a:endParaRPr lang="ru-RU" sz="22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участник</a:t>
                      </a:r>
                    </a:p>
                    <a:p>
                      <a:pPr algn="ctr"/>
                      <a:endParaRPr lang="ru-RU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047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rgbClr val="CC99FF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B6DFA2A-D55D-494A-83DA-A36CDAEBC503}"/>
              </a:ext>
            </a:extLst>
          </p:cNvPr>
          <p:cNvSpPr/>
          <p:nvPr/>
        </p:nvSpPr>
        <p:spPr>
          <a:xfrm>
            <a:off x="3056709" y="107233"/>
            <a:ext cx="905691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2700" cmpd="sng">
                  <a:solidFill>
                    <a:srgbClr val="0000FF"/>
                  </a:solidFill>
                  <a:prstDash val="solid"/>
                </a:ln>
                <a:solidFill>
                  <a:srgbClr val="99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Предметная неделя по </a:t>
            </a:r>
            <a:r>
              <a:rPr lang="ru-RU" sz="4000" b="1" dirty="0" smtClean="0">
                <a:ln w="12700" cmpd="sng">
                  <a:solidFill>
                    <a:srgbClr val="0000FF"/>
                  </a:solidFill>
                  <a:prstDash val="solid"/>
                </a:ln>
                <a:solidFill>
                  <a:srgbClr val="99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математике </a:t>
            </a:r>
          </a:p>
          <a:p>
            <a:pPr algn="ctr"/>
            <a:r>
              <a:rPr lang="ru-RU" sz="4000" b="1" i="1" dirty="0" smtClean="0">
                <a:ln w="12700" cmpd="sng">
                  <a:solidFill>
                    <a:srgbClr val="0000FF"/>
                  </a:solidFill>
                  <a:prstDash val="solid"/>
                </a:ln>
                <a:solidFill>
                  <a:srgbClr val="99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«Наша школа в цифрах» </a:t>
            </a:r>
            <a:endParaRPr lang="ru-RU" sz="4000" b="1" i="1" cap="none" spc="0" dirty="0">
              <a:ln w="12700" cmpd="sng">
                <a:solidFill>
                  <a:srgbClr val="0000FF"/>
                </a:solidFill>
                <a:prstDash val="solid"/>
              </a:ln>
              <a:solidFill>
                <a:srgbClr val="990099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24286" y="1533910"/>
            <a:ext cx="4661651" cy="1376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981075" algn="l"/>
              </a:tabLst>
            </a:pPr>
            <a:r>
              <a:rPr lang="ru-RU" sz="2600" b="1" dirty="0" smtClean="0">
                <a:solidFill>
                  <a:srgbClr val="000099"/>
                </a:solidFill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22 по 26 ноября</a:t>
            </a:r>
            <a:r>
              <a:rPr lang="ru-RU" sz="2600" dirty="0" smtClean="0">
                <a:solidFill>
                  <a:srgbClr val="000099"/>
                </a:solidFill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проводилась предметная </a:t>
            </a:r>
            <a:r>
              <a:rPr lang="ru-RU" sz="2600" dirty="0">
                <a:solidFill>
                  <a:srgbClr val="000099"/>
                </a:solidFill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неделя по </a:t>
            </a:r>
            <a:r>
              <a:rPr lang="ru-RU" sz="2600" dirty="0" smtClean="0">
                <a:solidFill>
                  <a:srgbClr val="000099"/>
                </a:solidFill>
                <a:latin typeface="Century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математике</a:t>
            </a:r>
            <a:endParaRPr lang="ru-RU" sz="2600" dirty="0">
              <a:solidFill>
                <a:srgbClr val="000099"/>
              </a:solidFill>
              <a:effectLst/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64" y="683978"/>
            <a:ext cx="3324622" cy="18701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937" y="1458031"/>
            <a:ext cx="3897057" cy="21920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64" y="2689241"/>
            <a:ext cx="3324622" cy="18701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21428" t="17778" r="20786" b="7937"/>
          <a:stretch/>
        </p:blipFill>
        <p:spPr>
          <a:xfrm>
            <a:off x="8085937" y="3769970"/>
            <a:ext cx="3897057" cy="24165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5145" y="3034570"/>
            <a:ext cx="1909818" cy="25464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36071" t="18286" r="35357" b="8317"/>
          <a:stretch/>
        </p:blipFill>
        <p:spPr>
          <a:xfrm>
            <a:off x="4168924" y="3034570"/>
            <a:ext cx="1805248" cy="26085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9550" y="4058008"/>
            <a:ext cx="1893488" cy="252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3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rgbClr val="990033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4457" y="902972"/>
            <a:ext cx="3013165" cy="22598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2714" t="381" r="12214"/>
          <a:stretch/>
        </p:blipFill>
        <p:spPr>
          <a:xfrm>
            <a:off x="123921" y="939581"/>
            <a:ext cx="2403567" cy="17940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653" t="1205" r="6786"/>
          <a:stretch/>
        </p:blipFill>
        <p:spPr>
          <a:xfrm>
            <a:off x="118030" y="4741502"/>
            <a:ext cx="2403567" cy="159931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95128" y="170140"/>
            <a:ext cx="1022106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2700">
                  <a:solidFill>
                    <a:srgbClr val="FF00FF"/>
                  </a:solidFill>
                  <a:prstDash val="solid"/>
                </a:ln>
                <a:solidFill>
                  <a:srgbClr val="990033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Предметная неделя по технологии</a:t>
            </a:r>
            <a:endParaRPr lang="ru-RU" sz="4400" b="1" cap="none" spc="0" dirty="0">
              <a:ln w="12700">
                <a:solidFill>
                  <a:srgbClr val="FF00FF"/>
                </a:solidFill>
                <a:prstDash val="solid"/>
              </a:ln>
              <a:solidFill>
                <a:srgbClr val="990033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55317" y="836907"/>
            <a:ext cx="6666763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9525">
                  <a:solidFill>
                    <a:srgbClr val="CC99FF"/>
                  </a:solidFill>
                  <a:prstDash val="solid"/>
                </a:ln>
                <a:latin typeface="Cambria" panose="02040503050406030204" pitchFamily="18" charset="0"/>
              </a:rPr>
              <a:t>С 18 апреля по 22 апреля </a:t>
            </a:r>
          </a:p>
          <a:p>
            <a:pPr algn="ctr"/>
            <a:r>
              <a:rPr lang="ru-RU" sz="2800" b="1" cap="none" spc="0" dirty="0" smtClean="0">
                <a:ln w="9525">
                  <a:solidFill>
                    <a:srgbClr val="CC99FF"/>
                  </a:solidFill>
                  <a:prstDash val="solid"/>
                </a:ln>
                <a:latin typeface="Cambria" panose="02040503050406030204" pitchFamily="18" charset="0"/>
              </a:rPr>
              <a:t>проводилась </a:t>
            </a:r>
            <a:r>
              <a:rPr lang="ru-RU" sz="2800" b="1" cap="none" spc="0" dirty="0">
                <a:ln w="9525">
                  <a:solidFill>
                    <a:srgbClr val="CC99FF"/>
                  </a:solidFill>
                  <a:prstDash val="solid"/>
                </a:ln>
                <a:latin typeface="Cambria" panose="02040503050406030204" pitchFamily="18" charset="0"/>
              </a:rPr>
              <a:t>п</a:t>
            </a:r>
            <a:r>
              <a:rPr lang="ru-RU" sz="2800" b="1" cap="none" spc="0" dirty="0" smtClean="0">
                <a:ln w="9525">
                  <a:solidFill>
                    <a:srgbClr val="CC99FF"/>
                  </a:solidFill>
                  <a:prstDash val="solid"/>
                </a:ln>
                <a:latin typeface="Cambria" panose="02040503050406030204" pitchFamily="18" charset="0"/>
              </a:rPr>
              <a:t>редметная </a:t>
            </a:r>
            <a:r>
              <a:rPr lang="ru-RU" sz="2800" b="1" cap="none" spc="0" dirty="0">
                <a:ln w="9525">
                  <a:solidFill>
                    <a:srgbClr val="CC99FF"/>
                  </a:solidFill>
                  <a:prstDash val="solid"/>
                </a:ln>
                <a:latin typeface="Cambria" panose="02040503050406030204" pitchFamily="18" charset="0"/>
              </a:rPr>
              <a:t>неделя </a:t>
            </a:r>
            <a:endParaRPr lang="ru-RU" sz="2800" b="1" cap="none" spc="0" dirty="0" smtClean="0">
              <a:ln w="9525">
                <a:solidFill>
                  <a:srgbClr val="CC99FF"/>
                </a:solidFill>
                <a:prstDash val="solid"/>
              </a:ln>
              <a:latin typeface="Cambria" panose="02040503050406030204" pitchFamily="18" charset="0"/>
            </a:endParaRPr>
          </a:p>
          <a:p>
            <a:pPr algn="ctr"/>
            <a:r>
              <a:rPr lang="ru-RU" sz="2800" b="1" cap="none" spc="0" dirty="0" smtClean="0">
                <a:ln w="9525">
                  <a:solidFill>
                    <a:srgbClr val="CC99FF"/>
                  </a:solidFill>
                  <a:prstDash val="solid"/>
                </a:ln>
                <a:latin typeface="Cambria" panose="02040503050406030204" pitchFamily="18" charset="0"/>
              </a:rPr>
              <a:t>по </a:t>
            </a:r>
            <a:r>
              <a:rPr lang="ru-RU" sz="2800" b="1" cap="none" spc="0" dirty="0">
                <a:ln w="9525">
                  <a:solidFill>
                    <a:srgbClr val="CC99FF"/>
                  </a:solidFill>
                  <a:prstDash val="solid"/>
                </a:ln>
                <a:latin typeface="Cambria" panose="02040503050406030204" pitchFamily="18" charset="0"/>
              </a:rPr>
              <a:t>технологии </a:t>
            </a:r>
            <a:endParaRPr lang="ru-RU" sz="2800" b="1" cap="none" spc="0" dirty="0" smtClean="0">
              <a:ln w="9525">
                <a:solidFill>
                  <a:srgbClr val="CC99FF"/>
                </a:solidFill>
                <a:prstDash val="solid"/>
              </a:ln>
              <a:latin typeface="Cambria" panose="02040503050406030204" pitchFamily="18" charset="0"/>
            </a:endParaRPr>
          </a:p>
          <a:p>
            <a:pPr algn="ctr"/>
            <a:r>
              <a:rPr lang="ru-RU" sz="3200" b="1" i="1" cap="none" spc="0" dirty="0" smtClean="0">
                <a:ln w="9525">
                  <a:solidFill>
                    <a:srgbClr val="CC99FF"/>
                  </a:solidFill>
                  <a:prstDash val="solid"/>
                </a:ln>
                <a:latin typeface="Cambria" panose="02040503050406030204" pitchFamily="18" charset="0"/>
              </a:rPr>
              <a:t>«</a:t>
            </a:r>
            <a:r>
              <a:rPr lang="ru-RU" sz="3200" b="1" i="1" cap="none" spc="0" dirty="0">
                <a:ln w="9525">
                  <a:solidFill>
                    <a:srgbClr val="CC99FF"/>
                  </a:solidFill>
                  <a:prstDash val="solid"/>
                </a:ln>
                <a:latin typeface="Cambria" panose="02040503050406030204" pitchFamily="18" charset="0"/>
              </a:rPr>
              <a:t>Изобразительное искусство </a:t>
            </a:r>
            <a:endParaRPr lang="ru-RU" sz="3200" b="1" i="1" cap="none" spc="0" dirty="0" smtClean="0">
              <a:ln w="9525">
                <a:solidFill>
                  <a:srgbClr val="CC99FF"/>
                </a:solidFill>
                <a:prstDash val="solid"/>
              </a:ln>
              <a:latin typeface="Cambria" panose="02040503050406030204" pitchFamily="18" charset="0"/>
            </a:endParaRPr>
          </a:p>
          <a:p>
            <a:pPr algn="ctr"/>
            <a:r>
              <a:rPr lang="ru-RU" sz="3200" b="1" i="1" cap="none" spc="0" dirty="0" smtClean="0">
                <a:ln w="9525">
                  <a:solidFill>
                    <a:srgbClr val="CC99FF"/>
                  </a:solidFill>
                  <a:prstDash val="solid"/>
                </a:ln>
                <a:latin typeface="Cambria" panose="02040503050406030204" pitchFamily="18" charset="0"/>
              </a:rPr>
              <a:t>в </a:t>
            </a:r>
            <a:r>
              <a:rPr lang="ru-RU" sz="3200" b="1" i="1" cap="none" spc="0" dirty="0">
                <a:ln w="9525">
                  <a:solidFill>
                    <a:srgbClr val="CC99FF"/>
                  </a:solidFill>
                  <a:prstDash val="solid"/>
                </a:ln>
                <a:latin typeface="Cambria" panose="02040503050406030204" pitchFamily="18" charset="0"/>
              </a:rPr>
              <a:t>народном творчестве</a:t>
            </a:r>
            <a:r>
              <a:rPr lang="ru-RU" sz="3200" b="1" i="1" cap="none" spc="0" dirty="0" smtClean="0">
                <a:ln w="9525">
                  <a:solidFill>
                    <a:srgbClr val="CC99FF"/>
                  </a:solidFill>
                  <a:prstDash val="solid"/>
                </a:ln>
                <a:latin typeface="Cambria" panose="02040503050406030204" pitchFamily="18" charset="0"/>
              </a:rPr>
              <a:t>» </a:t>
            </a:r>
            <a:endParaRPr lang="ru-RU" sz="3200" b="1" i="1" cap="none" spc="0" dirty="0">
              <a:ln w="9525">
                <a:solidFill>
                  <a:srgbClr val="CC99FF"/>
                </a:solidFill>
                <a:prstDash val="solid"/>
              </a:ln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12857" t="-253" r="12428" b="191"/>
          <a:stretch/>
        </p:blipFill>
        <p:spPr>
          <a:xfrm>
            <a:off x="118030" y="2836354"/>
            <a:ext cx="2403567" cy="18107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2525" y="3413681"/>
            <a:ext cx="3045097" cy="22838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1189" y="4402497"/>
            <a:ext cx="2584429" cy="193832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8797" y="3206787"/>
            <a:ext cx="1603996" cy="21386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9993" y="3206786"/>
            <a:ext cx="1603996" cy="213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6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28868" y="162976"/>
            <a:ext cx="47229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 мая 2022 года.</a:t>
            </a:r>
            <a:r>
              <a:rPr lang="ru-RU" sz="20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0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Литературная гостиная по творчеству </a:t>
            </a:r>
            <a:endParaRPr lang="ru-RU" sz="2000" b="1" spc="50" dirty="0" smtClean="0">
              <a:ln w="0"/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К.И</a:t>
            </a:r>
            <a:r>
              <a:rPr lang="ru-RU" sz="20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Чуковского и С.Я. Маршака </a:t>
            </a:r>
            <a:endParaRPr lang="ru-RU" sz="2000" b="1" spc="50" dirty="0" smtClean="0">
              <a:ln w="0"/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i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 всё на свете». </a:t>
            </a:r>
            <a:endParaRPr lang="ru-RU" sz="2800" b="1" i="1" spc="50" dirty="0">
              <a:ln w="0"/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64" y="174171"/>
            <a:ext cx="3591804" cy="202039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3771" y="124909"/>
            <a:ext cx="3567613" cy="20067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t="2553" r="1756" b="3262"/>
          <a:stretch/>
        </p:blipFill>
        <p:spPr>
          <a:xfrm>
            <a:off x="154921" y="2381187"/>
            <a:ext cx="3294380" cy="17765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2571" t="2158" r="2573" b="4635"/>
          <a:stretch/>
        </p:blipFill>
        <p:spPr>
          <a:xfrm>
            <a:off x="119141" y="4498568"/>
            <a:ext cx="3294380" cy="18208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2021" t="3066" r="1494" b="4139"/>
          <a:stretch/>
        </p:blipFill>
        <p:spPr>
          <a:xfrm>
            <a:off x="4310985" y="4921845"/>
            <a:ext cx="2958755" cy="16006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/>
          <a:srcRect l="786" t="2413" r="1072" b="4127"/>
          <a:stretch/>
        </p:blipFill>
        <p:spPr>
          <a:xfrm>
            <a:off x="3675724" y="3269439"/>
            <a:ext cx="2958755" cy="15848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/>
          <a:srcRect l="520" t="2483" r="729" b="3541"/>
          <a:stretch/>
        </p:blipFill>
        <p:spPr>
          <a:xfrm>
            <a:off x="4591835" y="1601289"/>
            <a:ext cx="2940108" cy="15738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/>
          <a:srcRect l="1357" t="2666" r="1143" b="3746"/>
          <a:stretch/>
        </p:blipFill>
        <p:spPr>
          <a:xfrm>
            <a:off x="8011402" y="2235370"/>
            <a:ext cx="3830410" cy="206814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1"/>
          <a:srcRect l="71" t="2794" r="1929" b="4381"/>
          <a:stretch/>
        </p:blipFill>
        <p:spPr>
          <a:xfrm>
            <a:off x="7531943" y="4410146"/>
            <a:ext cx="3583460" cy="190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7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8307" y="117641"/>
            <a:ext cx="10044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Проведение учителями МО педагогических практик студентов РГПУ имени А.И. Герцена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44458" y="4673010"/>
            <a:ext cx="2525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Century Gothic" panose="020B0502020202020204" pitchFamily="34" charset="0"/>
              </a:rPr>
              <a:t>Мирошниченко Н.В.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96852" y="358811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solidFill>
                  <a:srgbClr val="000066"/>
                </a:solidFill>
                <a:latin typeface="Century Gothic" panose="020B0502020202020204" pitchFamily="34" charset="0"/>
              </a:rPr>
              <a:t>Кренделева</a:t>
            </a:r>
            <a:r>
              <a:rPr lang="ru-RU" b="1" dirty="0">
                <a:solidFill>
                  <a:srgbClr val="000066"/>
                </a:solidFill>
                <a:latin typeface="Century Gothic" panose="020B0502020202020204" pitchFamily="34" charset="0"/>
              </a:rPr>
              <a:t> М.В.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64677" y="6466871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Century Gothic" panose="020B0502020202020204" pitchFamily="34" charset="0"/>
              </a:rPr>
              <a:t>Николаева Е.Б.</a:t>
            </a:r>
          </a:p>
        </p:txBody>
      </p:sp>
      <p:pic>
        <p:nvPicPr>
          <p:cNvPr id="9" name="Picture 2" descr="C:\Users\Учитель\Desktop\МО\наше  МО\фото шефа\DSC00681.jpg"/>
          <p:cNvPicPr>
            <a:picLocks noChangeAspect="1" noChangeArrowheads="1"/>
          </p:cNvPicPr>
          <p:nvPr/>
        </p:nvPicPr>
        <p:blipFill rotWithShape="1">
          <a:blip r:embed="rId2" cstate="print"/>
          <a:srcRect l="15235" t="3864" r="8421" b="36185"/>
          <a:stretch/>
        </p:blipFill>
        <p:spPr bwMode="auto">
          <a:xfrm>
            <a:off x="4833804" y="2242208"/>
            <a:ext cx="2020388" cy="2380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 descr="C:\Users\Учитель\Desktop\МО\наше  МО\МО 2017-2018\фото Кренделева М..jpeg"/>
          <p:cNvPicPr>
            <a:picLocks noChangeAspect="1" noChangeArrowheads="1"/>
          </p:cNvPicPr>
          <p:nvPr/>
        </p:nvPicPr>
        <p:blipFill>
          <a:blip r:embed="rId3" cstate="print"/>
          <a:srcRect l="15339"/>
          <a:stretch>
            <a:fillRect/>
          </a:stretch>
        </p:blipFill>
        <p:spPr bwMode="auto">
          <a:xfrm>
            <a:off x="2548168" y="1165652"/>
            <a:ext cx="1996290" cy="2365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2" t="7698" r="40371" b="64825"/>
          <a:stretch/>
        </p:blipFill>
        <p:spPr>
          <a:xfrm>
            <a:off x="9330102" y="4154077"/>
            <a:ext cx="1973406" cy="2312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4904" t="7487" r="5115" b="18953"/>
          <a:stretch/>
        </p:blipFill>
        <p:spPr bwMode="auto">
          <a:xfrm>
            <a:off x="375795" y="593780"/>
            <a:ext cx="1921057" cy="2365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 descr="C:\Users\Учитель\Desktop\моё фото.jpg"/>
          <p:cNvPicPr/>
          <p:nvPr/>
        </p:nvPicPr>
        <p:blipFill>
          <a:blip r:embed="rId6" cstate="print"/>
          <a:srcRect t="3802" r="2375" b="11174"/>
          <a:stretch>
            <a:fillRect/>
          </a:stretch>
        </p:blipFill>
        <p:spPr bwMode="auto">
          <a:xfrm>
            <a:off x="8276666" y="911443"/>
            <a:ext cx="1824396" cy="2266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343044" y="3063103"/>
            <a:ext cx="1998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solidFill>
                  <a:srgbClr val="000066"/>
                </a:solidFill>
                <a:latin typeface="Century Gothic" panose="020B0502020202020204" pitchFamily="34" charset="0"/>
              </a:rPr>
              <a:t>Миногина</a:t>
            </a:r>
            <a:r>
              <a:rPr lang="ru-RU" b="1" dirty="0">
                <a:solidFill>
                  <a:srgbClr val="000066"/>
                </a:solidFill>
                <a:latin typeface="Century Gothic" panose="020B0502020202020204" pitchFamily="34" charset="0"/>
              </a:rPr>
              <a:t> С.А.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49324" y="3207971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  <a:latin typeface="Century Gothic" panose="020B0502020202020204" pitchFamily="34" charset="0"/>
              </a:rPr>
              <a:t>Мишина Н.В.</a:t>
            </a:r>
          </a:p>
        </p:txBody>
      </p:sp>
      <p:pic>
        <p:nvPicPr>
          <p:cNvPr id="26" name="Рисунок 25" descr="D:\фото к презентации.jpg">
            <a:extLst>
              <a:ext uri="{FF2B5EF4-FFF2-40B4-BE49-F238E27FC236}">
                <a16:creationId xmlns:a16="http://schemas.microsoft.com/office/drawing/2014/main" xmlns="" id="{338576B8-ADC9-4401-87AC-40CBF1B5EAC2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4" t="-44" r="11034" b="9332"/>
          <a:stretch/>
        </p:blipFill>
        <p:spPr bwMode="auto">
          <a:xfrm>
            <a:off x="1688152" y="4041178"/>
            <a:ext cx="1872208" cy="2223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FD8AEA7C-5412-4522-ABFD-CDB788821844}"/>
              </a:ext>
            </a:extLst>
          </p:cNvPr>
          <p:cNvPicPr/>
          <p:nvPr/>
        </p:nvPicPr>
        <p:blipFill rotWithShape="1">
          <a:blip r:embed="rId8" cstate="print"/>
          <a:srcRect l="37242" t="26820" r="39944" b="37227"/>
          <a:stretch/>
        </p:blipFill>
        <p:spPr bwMode="auto">
          <a:xfrm>
            <a:off x="7165624" y="3547037"/>
            <a:ext cx="1824396" cy="2251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6C4352D-2211-4699-958D-E4673C842FA0}"/>
              </a:ext>
            </a:extLst>
          </p:cNvPr>
          <p:cNvSpPr txBox="1"/>
          <p:nvPr/>
        </p:nvSpPr>
        <p:spPr>
          <a:xfrm>
            <a:off x="1383777" y="634822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solidFill>
                  <a:srgbClr val="000066"/>
                </a:solidFill>
                <a:latin typeface="Century Gothic" panose="020B0502020202020204" pitchFamily="34" charset="0"/>
              </a:rPr>
              <a:t>Навержская</a:t>
            </a:r>
            <a:r>
              <a:rPr lang="ru-RU" b="1" dirty="0">
                <a:solidFill>
                  <a:srgbClr val="000066"/>
                </a:solidFill>
                <a:latin typeface="Century Gothic" panose="020B0502020202020204" pitchFamily="34" charset="0"/>
              </a:rPr>
              <a:t> Л.Н.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FD14FAC-12DA-4E6A-8119-C89AD476D7E4}"/>
              </a:ext>
            </a:extLst>
          </p:cNvPr>
          <p:cNvSpPr txBox="1"/>
          <p:nvPr/>
        </p:nvSpPr>
        <p:spPr>
          <a:xfrm>
            <a:off x="6930949" y="589515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  <a:latin typeface="Century Gothic" panose="020B0502020202020204" pitchFamily="34" charset="0"/>
              </a:rPr>
              <a:t>Михайлова </a:t>
            </a:r>
            <a:r>
              <a:rPr lang="ru-RU" b="1" dirty="0">
                <a:solidFill>
                  <a:srgbClr val="000066"/>
                </a:solidFill>
                <a:latin typeface="Century Gothic" panose="020B0502020202020204" pitchFamily="34" charset="0"/>
              </a:rPr>
              <a:t>Д.Е.</a:t>
            </a:r>
          </a:p>
        </p:txBody>
      </p:sp>
    </p:spTree>
    <p:extLst>
      <p:ext uri="{BB962C8B-B14F-4D97-AF65-F5344CB8AC3E}">
        <p14:creationId xmlns:p14="http://schemas.microsoft.com/office/powerpoint/2010/main" val="300800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108" y="1168977"/>
            <a:ext cx="10366486" cy="706964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Цель работы методического объединения                                            учителей начальных классов</a:t>
            </a:r>
            <a:r>
              <a:rPr lang="ru-RU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90151" y="2805343"/>
            <a:ext cx="11034906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dirty="0">
                <a:solidFill>
                  <a:srgbClr val="000066"/>
                </a:solidFill>
              </a:rPr>
              <a:t>«Осуществление комплексного подхода                        </a:t>
            </a:r>
            <a:r>
              <a:rPr lang="ru-RU" sz="3400" b="1" dirty="0">
                <a:solidFill>
                  <a:srgbClr val="002060"/>
                </a:solidFill>
              </a:rPr>
              <a:t>к формированию личности обучающихся                             с нарушениями слуха и речи на основе применения современных образовательных технологий</a:t>
            </a:r>
            <a:r>
              <a:rPr lang="ru-RU" sz="3400" b="1" dirty="0">
                <a:solidFill>
                  <a:srgbClr val="000066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57055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62744" y="3263661"/>
            <a:ext cx="942267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Благодарностями </a:t>
            </a:r>
            <a:endParaRPr lang="ru-RU" sz="4400" b="1" dirty="0" smtClean="0">
              <a:solidFill>
                <a:srgbClr val="00808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от </a:t>
            </a:r>
            <a:r>
              <a:rPr lang="ru-RU" sz="3200" dirty="0">
                <a:latin typeface="Cambria" panose="02040503050406030204" pitchFamily="18" charset="0"/>
                <a:ea typeface="Cambria" panose="02040503050406030204" pitchFamily="18" charset="0"/>
              </a:rPr>
              <a:t>кафедры сурдопедагогики </a:t>
            </a:r>
            <a:r>
              <a:rPr lang="ru-RU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ИДОиР</a:t>
            </a:r>
            <a:r>
              <a:rPr lang="ru-RU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РГПУ им</a:t>
            </a:r>
            <a:r>
              <a:rPr lang="ru-RU" sz="3200" dirty="0">
                <a:latin typeface="Cambria" panose="02040503050406030204" pitchFamily="18" charset="0"/>
                <a:ea typeface="Cambria" panose="02040503050406030204" pitchFamily="18" charset="0"/>
              </a:rPr>
              <a:t>. А.И. Герцена отмечены </a:t>
            </a:r>
            <a:endParaRPr lang="ru-RU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следующие </a:t>
            </a:r>
            <a:r>
              <a:rPr lang="ru-RU" sz="3200" dirty="0">
                <a:latin typeface="Cambria" panose="02040503050406030204" pitchFamily="18" charset="0"/>
                <a:ea typeface="Cambria" panose="02040503050406030204" pitchFamily="18" charset="0"/>
              </a:rPr>
              <a:t>учителя:                                                                               </a:t>
            </a:r>
            <a:r>
              <a:rPr lang="ru-RU" sz="2800" b="1" dirty="0" smtClean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Кренделева </a:t>
            </a:r>
            <a:r>
              <a:rPr lang="ru-RU" sz="28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М.В., </a:t>
            </a:r>
            <a:r>
              <a:rPr lang="ru-RU" sz="280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Миногина</a:t>
            </a:r>
            <a:r>
              <a:rPr lang="ru-RU" sz="28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С.А., Мирошниченко Н.В., </a:t>
            </a:r>
            <a:r>
              <a:rPr lang="ru-RU" sz="2800" b="1" dirty="0" smtClean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Михайлова Д.Е., Мишина </a:t>
            </a:r>
            <a:r>
              <a:rPr lang="ru-RU" sz="28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Н.В., </a:t>
            </a:r>
            <a:r>
              <a:rPr lang="ru-RU" sz="2800" b="1" dirty="0" err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Навержская</a:t>
            </a:r>
            <a:r>
              <a:rPr lang="ru-RU" sz="28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Л.Н., Николаева Е.Б</a:t>
            </a:r>
            <a:r>
              <a:rPr lang="ru-RU" sz="2800" b="1" dirty="0" smtClean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2800" b="1" dirty="0">
              <a:solidFill>
                <a:srgbClr val="00808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5752" t="16957" r="34539" b="6927"/>
          <a:stretch/>
        </p:blipFill>
        <p:spPr>
          <a:xfrm>
            <a:off x="163893" y="2288426"/>
            <a:ext cx="1687844" cy="24324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6553" t="17994" r="34539" b="8220"/>
          <a:stretch/>
        </p:blipFill>
        <p:spPr>
          <a:xfrm>
            <a:off x="3189210" y="94486"/>
            <a:ext cx="1681835" cy="24147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36262" t="16699" r="34685" b="8350"/>
          <a:stretch/>
        </p:blipFill>
        <p:spPr>
          <a:xfrm>
            <a:off x="7209690" y="94485"/>
            <a:ext cx="1697797" cy="24637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36699" t="17346" r="34466" b="7702"/>
          <a:stretch/>
        </p:blipFill>
        <p:spPr>
          <a:xfrm>
            <a:off x="5200450" y="94485"/>
            <a:ext cx="1685032" cy="24637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l="36335" t="17475" r="34102" b="8090"/>
          <a:stretch/>
        </p:blipFill>
        <p:spPr>
          <a:xfrm>
            <a:off x="10271446" y="2288426"/>
            <a:ext cx="1716512" cy="24310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l="36481" t="17605" r="34174" b="7573"/>
          <a:stretch/>
        </p:blipFill>
        <p:spPr>
          <a:xfrm>
            <a:off x="8741494" y="1188315"/>
            <a:ext cx="1695945" cy="243239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/>
          <a:srcRect l="36407" t="16957" r="35049" b="8480"/>
          <a:stretch/>
        </p:blipFill>
        <p:spPr>
          <a:xfrm>
            <a:off x="1654044" y="959797"/>
            <a:ext cx="1665184" cy="244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3ECA0E7-19B1-4B05-8CE5-7A1B90B25E39}"/>
              </a:ext>
            </a:extLst>
          </p:cNvPr>
          <p:cNvSpPr/>
          <p:nvPr/>
        </p:nvSpPr>
        <p:spPr>
          <a:xfrm>
            <a:off x="280892" y="3495411"/>
            <a:ext cx="1175799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99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Благодарственными письмами </a:t>
            </a:r>
            <a:endParaRPr lang="ru-RU" sz="3200" b="1" dirty="0" smtClean="0">
              <a:solidFill>
                <a:srgbClr val="99009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от </a:t>
            </a:r>
            <a:r>
              <a:rPr lang="ru-RU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организационного комитета </a:t>
            </a:r>
          </a:p>
          <a:p>
            <a:pPr algn="ctr"/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</a:t>
            </a:r>
            <a:r>
              <a:rPr lang="ru-RU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Межрегиональной предметной </a:t>
            </a:r>
            <a:endParaRPr lang="ru-RU" sz="28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интернет-олимпиады </a:t>
            </a:r>
            <a:r>
              <a:rPr lang="ru-RU" sz="28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Родник знаний»</a:t>
            </a:r>
            <a:r>
              <a:rPr lang="ru-RU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ru-RU" sz="28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за </a:t>
            </a:r>
            <a:r>
              <a:rPr lang="ru-RU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подготовку победителей и призеров отмечены: </a:t>
            </a:r>
            <a:endParaRPr lang="ru-RU" sz="28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99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Козырева </a:t>
            </a:r>
            <a:r>
              <a:rPr lang="ru-RU" sz="2800" b="1" dirty="0">
                <a:solidFill>
                  <a:srgbClr val="99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И.В., </a:t>
            </a:r>
            <a:r>
              <a:rPr lang="ru-RU" sz="2800" b="1" dirty="0" err="1" smtClean="0">
                <a:solidFill>
                  <a:srgbClr val="99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Исайчева</a:t>
            </a:r>
            <a:r>
              <a:rPr lang="ru-RU" sz="2800" b="1" dirty="0" smtClean="0">
                <a:solidFill>
                  <a:srgbClr val="99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В.А., Кренделева </a:t>
            </a:r>
            <a:r>
              <a:rPr lang="ru-RU" sz="2800" b="1" dirty="0">
                <a:solidFill>
                  <a:srgbClr val="99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М.В., </a:t>
            </a:r>
            <a:r>
              <a:rPr lang="ru-RU" sz="2800" b="1" dirty="0" err="1">
                <a:solidFill>
                  <a:srgbClr val="99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</a:t>
            </a:r>
            <a:r>
              <a:rPr lang="ru-RU" sz="2800" b="1" dirty="0" err="1" smtClean="0">
                <a:solidFill>
                  <a:srgbClr val="99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иногина</a:t>
            </a:r>
            <a:r>
              <a:rPr lang="ru-RU" sz="2800" b="1" dirty="0" smtClean="0">
                <a:solidFill>
                  <a:srgbClr val="99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С.А., Мирошниченко Н.В, Михайлова Д.Е., Мишина Н.В., </a:t>
            </a:r>
            <a:r>
              <a:rPr lang="ru-RU" sz="2800" b="1" dirty="0" err="1" smtClean="0">
                <a:solidFill>
                  <a:srgbClr val="99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Навержская</a:t>
            </a:r>
            <a:r>
              <a:rPr lang="ru-RU" sz="2800" b="1" dirty="0" smtClean="0">
                <a:solidFill>
                  <a:srgbClr val="99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Л.Н.</a:t>
            </a:r>
            <a:endParaRPr lang="ru-RU" sz="2800" b="1" dirty="0">
              <a:solidFill>
                <a:srgbClr val="9900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683" y="139337"/>
            <a:ext cx="2400274" cy="16981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92" y="139337"/>
            <a:ext cx="4743627" cy="33560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69" y="748309"/>
            <a:ext cx="2462255" cy="17420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977" y="1817374"/>
            <a:ext cx="2462255" cy="174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4F29AB9-4974-4562-9394-61D20521079F}"/>
              </a:ext>
            </a:extLst>
          </p:cNvPr>
          <p:cNvSpPr/>
          <p:nvPr/>
        </p:nvSpPr>
        <p:spPr>
          <a:xfrm>
            <a:off x="4781479" y="1163732"/>
            <a:ext cx="7410522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CC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Благодарностью</a:t>
            </a:r>
            <a:r>
              <a:rPr lang="ru-RU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за подготовку и участие обучающихся в предметном городском конкурсе </a:t>
            </a:r>
          </a:p>
          <a:p>
            <a:pPr algn="ctr"/>
            <a:r>
              <a:rPr lang="ru-RU" sz="36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«Умники и умницы»</a:t>
            </a:r>
            <a:r>
              <a:rPr lang="ru-RU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ru-RU" sz="36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были </a:t>
            </a:r>
            <a:r>
              <a:rPr lang="ru-RU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отмечены: </a:t>
            </a:r>
            <a:endParaRPr lang="ru-RU" sz="36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dirty="0" smtClean="0">
                <a:solidFill>
                  <a:srgbClr val="CC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Мишина </a:t>
            </a:r>
            <a:r>
              <a:rPr lang="ru-RU" sz="3600" dirty="0">
                <a:solidFill>
                  <a:srgbClr val="CC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Н.В., </a:t>
            </a:r>
            <a:r>
              <a:rPr lang="ru-RU" sz="3600" dirty="0" smtClean="0">
                <a:solidFill>
                  <a:srgbClr val="CC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Мирошниченко О.Н., </a:t>
            </a:r>
            <a:r>
              <a:rPr lang="ru-RU" sz="3600" dirty="0" err="1" smtClean="0">
                <a:solidFill>
                  <a:srgbClr val="CC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Миногина</a:t>
            </a:r>
            <a:r>
              <a:rPr lang="ru-RU" sz="3600" dirty="0" smtClean="0">
                <a:solidFill>
                  <a:srgbClr val="CC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600" dirty="0">
                <a:solidFill>
                  <a:srgbClr val="CC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С.А., </a:t>
            </a:r>
            <a:r>
              <a:rPr lang="ru-RU" sz="3600" dirty="0" err="1">
                <a:solidFill>
                  <a:srgbClr val="CC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Хватова</a:t>
            </a:r>
            <a:r>
              <a:rPr lang="ru-RU" sz="3600" dirty="0">
                <a:solidFill>
                  <a:srgbClr val="CC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М.Ю., </a:t>
            </a:r>
            <a:r>
              <a:rPr lang="ru-RU" sz="3600" dirty="0" err="1">
                <a:solidFill>
                  <a:srgbClr val="CC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Навержская</a:t>
            </a:r>
            <a:r>
              <a:rPr lang="ru-RU" sz="3600" dirty="0">
                <a:solidFill>
                  <a:srgbClr val="CC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Л.Н</a:t>
            </a:r>
            <a:r>
              <a:rPr lang="ru-RU" sz="3600" dirty="0" smtClean="0">
                <a:solidFill>
                  <a:srgbClr val="CC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3600" dirty="0">
              <a:solidFill>
                <a:srgbClr val="CC00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6286" t="17524" r="34642" b="7809"/>
          <a:stretch/>
        </p:blipFill>
        <p:spPr>
          <a:xfrm>
            <a:off x="200295" y="113211"/>
            <a:ext cx="4581183" cy="661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08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2567" y="1578272"/>
            <a:ext cx="9969909" cy="32316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" panose="020F0502020204030204" pitchFamily="34" charset="0"/>
              </a:rPr>
              <a:t>Методическое объединение </a:t>
            </a:r>
          </a:p>
          <a:p>
            <a:pPr algn="ctr"/>
            <a:r>
              <a:rPr lang="ru-RU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" panose="020F0502020204030204" pitchFamily="34" charset="0"/>
              </a:rPr>
              <a:t>учителей начальных </a:t>
            </a:r>
            <a:r>
              <a:rPr lang="ru-RU" sz="6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" panose="020F0502020204030204" pitchFamily="34" charset="0"/>
              </a:rPr>
              <a:t>классов</a:t>
            </a:r>
          </a:p>
          <a:p>
            <a:pPr algn="ctr"/>
            <a:endParaRPr lang="ru-RU" sz="20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00B0F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Calibri" panose="020F0502020204030204" pitchFamily="34" charset="0"/>
            </a:endParaRPr>
          </a:p>
          <a:p>
            <a:pPr algn="ctr"/>
            <a:r>
              <a:rPr lang="ru-RU" sz="6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" panose="020F0502020204030204" pitchFamily="34" charset="0"/>
              </a:rPr>
              <a:t>2022-2023 </a:t>
            </a:r>
            <a:r>
              <a:rPr lang="ru-RU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" panose="020F0502020204030204" pitchFamily="34" charset="0"/>
              </a:rPr>
              <a:t>учебный </a:t>
            </a:r>
            <a:r>
              <a:rPr lang="ru-RU" sz="6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libri" panose="020F0502020204030204" pitchFamily="34" charset="0"/>
              </a:rPr>
              <a:t>год</a:t>
            </a:r>
            <a:endParaRPr lang="ru-RU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4619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4480" y="415834"/>
            <a:ext cx="9601200" cy="1485900"/>
          </a:xfrm>
        </p:spPr>
        <p:txBody>
          <a:bodyPr/>
          <a:lstStyle/>
          <a:p>
            <a:pPr algn="ctr"/>
            <a:r>
              <a:rPr lang="ru-RU" b="1" dirty="0"/>
              <a:t>Методическая тема объединения учителей начальных классов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03662" y="2318666"/>
            <a:ext cx="1099006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4000" b="1" dirty="0">
                <a:solidFill>
                  <a:srgbClr val="000066"/>
                </a:solidFill>
              </a:rPr>
              <a:t>«</a:t>
            </a:r>
            <a:r>
              <a:rPr lang="ru-RU" sz="4000" b="1" dirty="0">
                <a:solidFill>
                  <a:srgbClr val="002060"/>
                </a:solidFill>
              </a:rPr>
              <a:t>Применение современных образовательных технологий </a:t>
            </a:r>
            <a:r>
              <a:rPr lang="ru-RU" sz="4000" b="1" dirty="0" smtClean="0">
                <a:solidFill>
                  <a:srgbClr val="002060"/>
                </a:solidFill>
              </a:rPr>
              <a:t>в </a:t>
            </a:r>
            <a:r>
              <a:rPr lang="ru-RU" sz="4000" b="1" dirty="0">
                <a:solidFill>
                  <a:srgbClr val="002060"/>
                </a:solidFill>
              </a:rPr>
              <a:t>системе комплексного подхода                                                 к формированию личности обучающихся                         с нарушениями слуха и речи в условиях реализации ФГОС НОО ОВЗ</a:t>
            </a:r>
            <a:r>
              <a:rPr lang="ru-RU" sz="4000" b="1" dirty="0">
                <a:solidFill>
                  <a:srgbClr val="000066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3927144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0151" y="434919"/>
            <a:ext cx="11363548" cy="122520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Цель работы методического объединения                                            учителей начальных классов</a:t>
            </a:r>
            <a:r>
              <a:rPr lang="ru-RU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90151" y="2210539"/>
            <a:ext cx="1127460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0066"/>
                </a:solidFill>
              </a:rPr>
              <a:t>«Осуществление комплексного подхода </a:t>
            </a:r>
            <a:r>
              <a:rPr lang="ru-RU" sz="4000" b="1" dirty="0" smtClean="0">
                <a:solidFill>
                  <a:srgbClr val="000066"/>
                </a:solidFill>
              </a:rPr>
              <a:t>                             </a:t>
            </a:r>
            <a:r>
              <a:rPr lang="ru-RU" sz="4000" b="1" dirty="0" smtClean="0">
                <a:solidFill>
                  <a:srgbClr val="002060"/>
                </a:solidFill>
              </a:rPr>
              <a:t>к </a:t>
            </a:r>
            <a:r>
              <a:rPr lang="ru-RU" sz="4000" b="1" dirty="0">
                <a:solidFill>
                  <a:srgbClr val="002060"/>
                </a:solidFill>
              </a:rPr>
              <a:t>формированию личности </a:t>
            </a:r>
            <a:r>
              <a:rPr lang="ru-RU" sz="4000" b="1" dirty="0" smtClean="0">
                <a:solidFill>
                  <a:srgbClr val="002060"/>
                </a:solidFill>
              </a:rPr>
              <a:t>обучающихся                           с </a:t>
            </a:r>
            <a:r>
              <a:rPr lang="ru-RU" sz="4000" b="1" dirty="0">
                <a:solidFill>
                  <a:srgbClr val="002060"/>
                </a:solidFill>
              </a:rPr>
              <a:t>нарушениями слуха и речи на основе применения современных образовательных технологий</a:t>
            </a:r>
            <a:r>
              <a:rPr lang="ru-RU" sz="4000" b="1" dirty="0">
                <a:solidFill>
                  <a:srgbClr val="000066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891514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9646" y="210188"/>
            <a:ext cx="10605637" cy="70696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методического объединения                                       </a:t>
            </a:r>
            <a:r>
              <a:rPr lang="ru-RU" sz="3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3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2022-2023 </a:t>
            </a:r>
            <a:r>
              <a:rPr lang="ru-RU" sz="3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учебный год</a:t>
            </a:r>
            <a:br>
              <a:rPr lang="ru-RU" sz="3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4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4601" y="1352158"/>
            <a:ext cx="1127464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ea typeface="Times New Roman" pitchFamily="18" charset="0"/>
                <a:cs typeface="Calibri" pitchFamily="34" charset="0"/>
              </a:rPr>
              <a:t>1.   Активно внедрять в учебный процесс современные образовательные технологии. </a:t>
            </a:r>
            <a:endParaRPr lang="ru-RU" sz="2200" dirty="0">
              <a:ea typeface="Times New Roman" pitchFamily="18" charset="0"/>
              <a:cs typeface="Arial" pitchFamily="34" charset="0"/>
            </a:endParaRPr>
          </a:p>
          <a:p>
            <a:pPr indent="2651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ea typeface="Times New Roman" pitchFamily="18" charset="0"/>
                <a:cs typeface="Calibri" pitchFamily="34" charset="0"/>
              </a:rPr>
              <a:t>2. Совершенствовать современный учебно-воспитательный процесс, сочетая инновационные технологии с классическими методами и формами обучения.</a:t>
            </a:r>
            <a:endParaRPr lang="ru-RU" sz="2200" dirty="0">
              <a:ea typeface="Times New Roman" pitchFamily="18" charset="0"/>
              <a:cs typeface="Arial" pitchFamily="34" charset="0"/>
            </a:endParaRPr>
          </a:p>
          <a:p>
            <a:pPr indent="2651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ea typeface="Times New Roman" pitchFamily="18" charset="0"/>
                <a:cs typeface="Calibri" pitchFamily="34" charset="0"/>
              </a:rPr>
              <a:t>3. Продолжать работу по активизации учебно-воспитательного процесса через </a:t>
            </a:r>
            <a:r>
              <a:rPr lang="ru-RU" sz="2200" dirty="0" err="1">
                <a:ea typeface="Times New Roman" pitchFamily="18" charset="0"/>
                <a:cs typeface="Calibri" pitchFamily="34" charset="0"/>
              </a:rPr>
              <a:t>разноуровневый</a:t>
            </a:r>
            <a:r>
              <a:rPr lang="ru-RU" sz="2200" dirty="0">
                <a:ea typeface="Times New Roman" pitchFamily="18" charset="0"/>
                <a:cs typeface="Calibri" pitchFamily="34" charset="0"/>
              </a:rPr>
              <a:t> подход к обучению и воспитанию детей.</a:t>
            </a:r>
            <a:endParaRPr lang="ru-RU" sz="2200" dirty="0">
              <a:ea typeface="Times New Roman" pitchFamily="18" charset="0"/>
              <a:cs typeface="Arial" pitchFamily="34" charset="0"/>
            </a:endParaRPr>
          </a:p>
          <a:p>
            <a:pPr indent="2651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ea typeface="Times New Roman" pitchFamily="18" charset="0"/>
                <a:cs typeface="Calibri" pitchFamily="34" charset="0"/>
              </a:rPr>
              <a:t>4. Формировать у глухих и слабослышащих учащихся речевое поведение на  основе активного использования слухового и </a:t>
            </a:r>
            <a:r>
              <a:rPr lang="ru-RU" sz="2200" dirty="0" err="1">
                <a:ea typeface="Times New Roman" pitchFamily="18" charset="0"/>
                <a:cs typeface="Calibri" pitchFamily="34" charset="0"/>
              </a:rPr>
              <a:t>слухо</a:t>
            </a:r>
            <a:r>
              <a:rPr lang="ru-RU" sz="2200" dirty="0">
                <a:ea typeface="Times New Roman" pitchFamily="18" charset="0"/>
                <a:cs typeface="Calibri" pitchFamily="34" charset="0"/>
              </a:rPr>
              <a:t>-зрительного восприятия устной речи с опорой на все сохранные анализаторы и при широком использовании звукоусиливающей аппаратуры.</a:t>
            </a:r>
            <a:endParaRPr lang="ru-RU" sz="2200" dirty="0">
              <a:ea typeface="Times New Roman" pitchFamily="18" charset="0"/>
              <a:cs typeface="Arial" pitchFamily="34" charset="0"/>
            </a:endParaRPr>
          </a:p>
          <a:p>
            <a:pPr indent="2651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ea typeface="Times New Roman" pitchFamily="18" charset="0"/>
                <a:cs typeface="Calibri" pitchFamily="34" charset="0"/>
              </a:rPr>
              <a:t>5. Развивать внятную, достаточно естественную речь, необходимую для осуществления устной коммуникации с окружающими.</a:t>
            </a:r>
          </a:p>
          <a:p>
            <a:pPr indent="2651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ea typeface="Times New Roman" pitchFamily="18" charset="0"/>
                <a:cs typeface="Arial" pitchFamily="34" charset="0"/>
              </a:rPr>
              <a:t>6. </a:t>
            </a:r>
            <a:r>
              <a:rPr lang="ru-RU" sz="2200" dirty="0"/>
              <a:t>Продолжать работу над преемственностью между начальным и средним звеном в свете ФГОС.</a:t>
            </a:r>
          </a:p>
          <a:p>
            <a:pPr indent="26511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ea typeface="Times New Roman" pitchFamily="18" charset="0"/>
                <a:cs typeface="Calibri" pitchFamily="34" charset="0"/>
              </a:rPr>
              <a:t>7.  Создавать информационно-компьютерные материалы и апробировать их на уроках литературного чтения в начальной школе (</a:t>
            </a:r>
            <a:r>
              <a:rPr lang="ru-RU" sz="2200" dirty="0"/>
              <a:t>продолжать работу по созданию электронных материалов к учебнику «Чтение и развитие речи» 4 класс для глухих обучающихся</a:t>
            </a:r>
            <a:r>
              <a:rPr lang="ru-RU" sz="2200" dirty="0">
                <a:ea typeface="Times New Roman" pitchFamily="18" charset="0"/>
                <a:cs typeface="Calibri" pitchFamily="34" charset="0"/>
              </a:rPr>
              <a:t>).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0866718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72991" y="1758456"/>
            <a:ext cx="1114972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ea typeface="Times New Roman" pitchFamily="18" charset="0"/>
                <a:cs typeface="Calibri" pitchFamily="34" charset="0"/>
              </a:rPr>
              <a:t>8. Активно участвовать в подготовке учащихся для выступлений на общешкольных мероприятиях.</a:t>
            </a:r>
            <a:endParaRPr lang="ru-RU" sz="2200" dirty="0">
              <a:ea typeface="Times New Roman" pitchFamily="18" charset="0"/>
              <a:cs typeface="Arial" pitchFamily="34" charset="0"/>
            </a:endParaRPr>
          </a:p>
          <a:p>
            <a:pPr indent="2651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ea typeface="Times New Roman" pitchFamily="18" charset="0"/>
                <a:cs typeface="Calibri" pitchFamily="34" charset="0"/>
              </a:rPr>
              <a:t>9.  Работать над формированием у учащихся основ безопасного поведения, здорового образа жизни, формировать умения выполнять мероприятия по укреплению здоровья.</a:t>
            </a:r>
            <a:endParaRPr lang="ru-RU" sz="2200" dirty="0">
              <a:ea typeface="Times New Roman" pitchFamily="18" charset="0"/>
              <a:cs typeface="Arial" pitchFamily="34" charset="0"/>
            </a:endParaRPr>
          </a:p>
          <a:p>
            <a:pPr indent="2651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ea typeface="Times New Roman" pitchFamily="18" charset="0"/>
                <a:cs typeface="Calibri" pitchFamily="34" charset="0"/>
              </a:rPr>
              <a:t>10.  Продолжать работу по повышению квалификации учителей: </a:t>
            </a:r>
            <a:endParaRPr lang="ru-RU" sz="2200" dirty="0">
              <a:ea typeface="Times New Roman" pitchFamily="18" charset="0"/>
              <a:cs typeface="Arial" pitchFamily="34" charset="0"/>
            </a:endParaRPr>
          </a:p>
          <a:p>
            <a:pPr indent="2651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ea typeface="Times New Roman" pitchFamily="18" charset="0"/>
                <a:cs typeface="Calibri" pitchFamily="34" charset="0"/>
              </a:rPr>
              <a:t>	- изучать опыт работы коллег;</a:t>
            </a:r>
            <a:endParaRPr lang="ru-RU" sz="2200" dirty="0">
              <a:ea typeface="Times New Roman" pitchFamily="18" charset="0"/>
              <a:cs typeface="Arial" pitchFamily="34" charset="0"/>
            </a:endParaRPr>
          </a:p>
          <a:p>
            <a:pPr indent="2651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ea typeface="Times New Roman" pitchFamily="18" charset="0"/>
                <a:cs typeface="Calibri" pitchFamily="34" charset="0"/>
              </a:rPr>
              <a:t>	- знакомится с новинками методической литературы;</a:t>
            </a:r>
            <a:endParaRPr lang="ru-RU" sz="2200" dirty="0">
              <a:ea typeface="Times New Roman" pitchFamily="18" charset="0"/>
              <a:cs typeface="Arial" pitchFamily="34" charset="0"/>
            </a:endParaRPr>
          </a:p>
          <a:p>
            <a:pPr indent="2651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ea typeface="Times New Roman" pitchFamily="18" charset="0"/>
                <a:cs typeface="Calibri" pitchFamily="34" charset="0"/>
              </a:rPr>
              <a:t>	- посещать курсы повышения квалификации учителей;</a:t>
            </a:r>
            <a:endParaRPr lang="ru-RU" sz="2200" dirty="0">
              <a:ea typeface="Times New Roman" pitchFamily="18" charset="0"/>
              <a:cs typeface="Arial" pitchFamily="34" charset="0"/>
            </a:endParaRPr>
          </a:p>
          <a:p>
            <a:pPr indent="2651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ea typeface="Times New Roman" pitchFamily="18" charset="0"/>
                <a:cs typeface="Calibri" pitchFamily="34" charset="0"/>
              </a:rPr>
              <a:t>	- изучать нормативные документы.</a:t>
            </a:r>
            <a:endParaRPr lang="ru-RU" sz="2200" dirty="0">
              <a:ea typeface="Times New Roman" pitchFamily="18" charset="0"/>
              <a:cs typeface="Arial" pitchFamily="34" charset="0"/>
            </a:endParaRPr>
          </a:p>
          <a:p>
            <a:pPr indent="2651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ea typeface="Times New Roman" pitchFamily="18" charset="0"/>
                <a:cs typeface="Calibri" pitchFamily="34" charset="0"/>
              </a:rPr>
              <a:t>11. Совершенствовать уровень педагогического мастерства через выступления на заседаниях МО, педсоветах, круглых столах, семинарах различного уровня.</a:t>
            </a:r>
          </a:p>
          <a:p>
            <a:pPr lvl="0"/>
            <a:r>
              <a:rPr lang="ru-RU" sz="2200" dirty="0">
                <a:ea typeface="Times New Roman" pitchFamily="18" charset="0"/>
                <a:cs typeface="Arial" pitchFamily="34" charset="0"/>
              </a:rPr>
              <a:t>   12.  </a:t>
            </a:r>
            <a:r>
              <a:rPr lang="ru-RU" sz="2200" dirty="0"/>
              <a:t>Продолжать работу по наставничеству над молодыми и малоопытными специалистами.   </a:t>
            </a:r>
          </a:p>
          <a:p>
            <a:pPr lvl="0"/>
            <a:r>
              <a:rPr lang="ru-RU" sz="2200" dirty="0">
                <a:ea typeface="Times New Roman" pitchFamily="18" charset="0"/>
                <a:cs typeface="Calibri" pitchFamily="34" charset="0"/>
              </a:rPr>
              <a:t>   13.  Продолжать совместную работу с сурдопедагогом, учителями – предметниками, воспитателями по поддержанию речевого режима в детском коллективе.</a:t>
            </a:r>
            <a:endParaRPr lang="ru-RU" sz="2200" dirty="0"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05989" y="359590"/>
            <a:ext cx="101019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методического объединения                                       на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2022-2023 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учебный год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4188430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" y="179073"/>
            <a:ext cx="10781212" cy="644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3500" b="1" u="sng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 МЕТОДИЧЕСКОГО ОБЪЕДИНЕНИЯ</a:t>
            </a:r>
            <a:endParaRPr lang="ru-RU" sz="28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•"/>
              <a:defRPr/>
            </a:pPr>
            <a:r>
              <a:rPr lang="ru-RU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 Мишина Наталья Владимировна –</a:t>
            </a: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400" b="1" i="1" u="sng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председатель</a:t>
            </a:r>
          </a:p>
          <a:p>
            <a:pPr>
              <a:buFontTx/>
              <a:buChar char="•"/>
              <a:defRPr/>
            </a:pPr>
            <a:r>
              <a:rPr lang="ru-RU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4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Хватова</a:t>
            </a:r>
            <a:r>
              <a:rPr lang="ru-RU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 Марина Юрьевна - </a:t>
            </a:r>
            <a:r>
              <a:rPr lang="ru-RU" sz="2400" b="1" i="1" u="sng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секретарь</a:t>
            </a:r>
          </a:p>
          <a:p>
            <a:pPr>
              <a:buFontTx/>
              <a:buChar char="•"/>
              <a:defRPr/>
            </a:pPr>
            <a:r>
              <a:rPr lang="ru-RU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400" b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Басловяк</a:t>
            </a:r>
            <a:r>
              <a:rPr lang="ru-RU" sz="24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 Мария Владимировна</a:t>
            </a:r>
          </a:p>
          <a:p>
            <a:pPr>
              <a:buFontTx/>
              <a:buChar char="•"/>
              <a:defRPr/>
            </a:pPr>
            <a:r>
              <a:rPr lang="ru-RU" sz="24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400" b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Еремеева</a:t>
            </a:r>
            <a:r>
              <a:rPr lang="ru-RU" sz="24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Анна Алексеевна</a:t>
            </a:r>
          </a:p>
          <a:p>
            <a:pPr>
              <a:buFontTx/>
              <a:buChar char="•"/>
              <a:defRPr/>
            </a:pPr>
            <a:r>
              <a:rPr lang="ru-RU" sz="24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 Козырева </a:t>
            </a:r>
            <a:r>
              <a:rPr lang="ru-RU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Ирина </a:t>
            </a:r>
            <a:r>
              <a:rPr lang="ru-RU" sz="24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Владимировна</a:t>
            </a:r>
          </a:p>
          <a:p>
            <a:pPr>
              <a:buFontTx/>
              <a:buChar char="•"/>
              <a:defRPr/>
            </a:pPr>
            <a:r>
              <a:rPr lang="ru-RU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4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Котова Наталья Александровна</a:t>
            </a:r>
            <a:endParaRPr lang="ru-RU" sz="2400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panose="02040604050505020304" pitchFamily="18" charset="0"/>
            </a:endParaRPr>
          </a:p>
          <a:p>
            <a:pPr>
              <a:buFontTx/>
              <a:buChar char="•"/>
              <a:defRPr/>
            </a:pPr>
            <a:r>
              <a:rPr lang="ru-RU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 Красикова Анна Алексеевна</a:t>
            </a:r>
          </a:p>
          <a:p>
            <a:pPr>
              <a:buFontTx/>
              <a:buChar char="•"/>
              <a:defRPr/>
            </a:pPr>
            <a:r>
              <a:rPr lang="ru-RU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4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Кренделева</a:t>
            </a:r>
            <a:r>
              <a:rPr lang="ru-RU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 Мария Владимировна</a:t>
            </a:r>
            <a:endParaRPr lang="en-US" sz="2400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panose="02040604050505020304" pitchFamily="18" charset="0"/>
            </a:endParaRPr>
          </a:p>
          <a:p>
            <a:pPr>
              <a:buFontTx/>
              <a:buChar char="•"/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4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Миногина</a:t>
            </a:r>
            <a:r>
              <a:rPr lang="ru-RU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 Светлана Анатольевна</a:t>
            </a:r>
          </a:p>
          <a:p>
            <a:pPr>
              <a:buFontTx/>
              <a:buChar char="•"/>
              <a:defRPr/>
            </a:pPr>
            <a:r>
              <a:rPr lang="ru-RU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 Мирошниченко Наталия Владимировна</a:t>
            </a:r>
            <a:endParaRPr lang="ru-RU" sz="2400" b="1" dirty="0">
              <a:solidFill>
                <a:srgbClr val="003399"/>
              </a:solidFill>
              <a:latin typeface="Century" panose="02040604050505020304" pitchFamily="18" charset="0"/>
            </a:endParaRPr>
          </a:p>
          <a:p>
            <a:pPr>
              <a:buFontTx/>
              <a:buChar char="•"/>
              <a:defRPr/>
            </a:pPr>
            <a:r>
              <a:rPr lang="ru-RU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 Мирошниченко Ольга Никитична</a:t>
            </a:r>
          </a:p>
          <a:p>
            <a:pPr>
              <a:buFontTx/>
              <a:buChar char="•"/>
              <a:defRPr/>
            </a:pPr>
            <a:r>
              <a:rPr lang="ru-RU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4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Михайлова </a:t>
            </a:r>
            <a:r>
              <a:rPr lang="ru-RU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Дарья Евгеньевна</a:t>
            </a:r>
          </a:p>
          <a:p>
            <a:pPr>
              <a:buFontTx/>
              <a:buChar char="•"/>
              <a:defRPr/>
            </a:pPr>
            <a:r>
              <a:rPr lang="ru-RU" sz="24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400" b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Навержская</a:t>
            </a:r>
            <a:r>
              <a:rPr lang="ru-RU" sz="24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Лилия Николаевна</a:t>
            </a:r>
          </a:p>
          <a:p>
            <a:pPr>
              <a:buFontTx/>
              <a:buChar char="•"/>
              <a:defRPr/>
            </a:pPr>
            <a:r>
              <a:rPr lang="ru-RU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 Николаева Екатерина Борисовна</a:t>
            </a:r>
            <a:endParaRPr lang="en-US" sz="2400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panose="02040604050505020304" pitchFamily="18" charset="0"/>
            </a:endParaRPr>
          </a:p>
          <a:p>
            <a:pPr>
              <a:buFontTx/>
              <a:buChar char="•"/>
              <a:defRPr/>
            </a:pPr>
            <a:r>
              <a:rPr lang="ru-RU" sz="24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 Осипова </a:t>
            </a:r>
            <a:r>
              <a:rPr lang="ru-RU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Ольга </a:t>
            </a:r>
            <a:r>
              <a:rPr lang="ru-RU" sz="24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Юрьевна</a:t>
            </a:r>
            <a:endParaRPr lang="ru-RU" sz="2400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2149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chemeClr val="accent1">
                <a:lumMod val="5000"/>
                <a:lumOff val="95000"/>
              </a:schemeClr>
            </a:gs>
            <a:gs pos="55000">
              <a:schemeClr val="accent1">
                <a:lumMod val="45000"/>
                <a:lumOff val="55000"/>
              </a:schemeClr>
            </a:gs>
            <a:gs pos="62000">
              <a:schemeClr val="accent1">
                <a:lumMod val="45000"/>
                <a:lumOff val="55000"/>
              </a:schemeClr>
            </a:gs>
            <a:gs pos="71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мама 003 (2)"/>
          <p:cNvPicPr>
            <a:picLocks noChangeAspect="1" noChangeArrowheads="1"/>
          </p:cNvPicPr>
          <p:nvPr/>
        </p:nvPicPr>
        <p:blipFill>
          <a:blip r:embed="rId3" cstate="print"/>
          <a:srcRect l="33084" t="4064" r="2404"/>
          <a:stretch>
            <a:fillRect/>
          </a:stretch>
        </p:blipFill>
        <p:spPr bwMode="auto">
          <a:xfrm>
            <a:off x="7898711" y="820156"/>
            <a:ext cx="1602802" cy="1630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DSC_0011"/>
          <p:cNvPicPr>
            <a:picLocks noChangeAspect="1" noChangeArrowheads="1"/>
          </p:cNvPicPr>
          <p:nvPr/>
        </p:nvPicPr>
        <p:blipFill rotWithShape="1">
          <a:blip r:embed="rId4" cstate="print"/>
          <a:srcRect l="15185" r="7449" b="15880"/>
          <a:stretch/>
        </p:blipFill>
        <p:spPr bwMode="auto">
          <a:xfrm>
            <a:off x="9806585" y="1235406"/>
            <a:ext cx="1575160" cy="1861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34360" y="4700983"/>
            <a:ext cx="1710362" cy="1991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 t="6734" r="1979" b="16953"/>
          <a:stretch>
            <a:fillRect/>
          </a:stretch>
        </p:blipFill>
        <p:spPr bwMode="auto">
          <a:xfrm>
            <a:off x="2578137" y="4743271"/>
            <a:ext cx="1605199" cy="1881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2" descr="C:\Users\Учитель\Desktop\МО\наше  МО\фото шефа\DSC00681.jpg"/>
          <p:cNvPicPr>
            <a:picLocks noChangeAspect="1" noChangeArrowheads="1"/>
          </p:cNvPicPr>
          <p:nvPr/>
        </p:nvPicPr>
        <p:blipFill>
          <a:blip r:embed="rId7" cstate="print"/>
          <a:srcRect l="22649" t="3030" r="15459" b="49825"/>
          <a:stretch>
            <a:fillRect/>
          </a:stretch>
        </p:blipFill>
        <p:spPr bwMode="auto">
          <a:xfrm>
            <a:off x="2465065" y="2662172"/>
            <a:ext cx="1605200" cy="1878212"/>
          </a:xfrm>
          <a:prstGeom prst="rect">
            <a:avLst/>
          </a:prstGeom>
          <a:noFill/>
          <a:ln w="76200">
            <a:solidFill>
              <a:schemeClr val="accent4">
                <a:lumMod val="40000"/>
                <a:lumOff val="60000"/>
              </a:schemeClr>
            </a:solidFill>
          </a:ln>
        </p:spPr>
      </p:pic>
      <p:sp>
        <p:nvSpPr>
          <p:cNvPr id="22" name="Прямоугольник 21"/>
          <p:cNvSpPr/>
          <p:nvPr/>
        </p:nvSpPr>
        <p:spPr>
          <a:xfrm>
            <a:off x="1898374" y="15635"/>
            <a:ext cx="9192386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Состав методического объединения</a:t>
            </a:r>
          </a:p>
        </p:txBody>
      </p:sp>
      <p:pic>
        <p:nvPicPr>
          <p:cNvPr id="3" name="Picture 2" descr="C:\Users\Учитель\Desktop\МО\наше  МО\МО 2017-2018\фото Кренделева М..jpeg"/>
          <p:cNvPicPr>
            <a:picLocks noChangeAspect="1" noChangeArrowheads="1"/>
          </p:cNvPicPr>
          <p:nvPr/>
        </p:nvPicPr>
        <p:blipFill>
          <a:blip r:embed="rId8" cstate="print"/>
          <a:srcRect l="15339"/>
          <a:stretch>
            <a:fillRect/>
          </a:stretch>
        </p:blipFill>
        <p:spPr bwMode="auto">
          <a:xfrm>
            <a:off x="2402977" y="635191"/>
            <a:ext cx="1558255" cy="1846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 descr="C:\Users\Учитель\Desktop\моё фото.jpg"/>
          <p:cNvPicPr/>
          <p:nvPr/>
        </p:nvPicPr>
        <p:blipFill>
          <a:blip r:embed="rId9" cstate="print"/>
          <a:srcRect t="3802" r="2375" b="11174"/>
          <a:stretch>
            <a:fillRect/>
          </a:stretch>
        </p:blipFill>
        <p:spPr bwMode="auto">
          <a:xfrm>
            <a:off x="4370613" y="1019039"/>
            <a:ext cx="1505375" cy="1846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3" r="1029" b="11835"/>
          <a:stretch/>
        </p:blipFill>
        <p:spPr>
          <a:xfrm>
            <a:off x="9842234" y="3343208"/>
            <a:ext cx="1521758" cy="1966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/>
          <p:cNvPicPr/>
          <p:nvPr/>
        </p:nvPicPr>
        <p:blipFill rotWithShape="1">
          <a:blip r:embed="rId11" cstate="print"/>
          <a:srcRect l="37242" t="26820" r="39944" b="37227"/>
          <a:stretch/>
        </p:blipFill>
        <p:spPr bwMode="auto">
          <a:xfrm>
            <a:off x="4398992" y="3097253"/>
            <a:ext cx="1477058" cy="1929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9" t="7924" r="44933" b="67737"/>
          <a:stretch/>
        </p:blipFill>
        <p:spPr>
          <a:xfrm>
            <a:off x="597077" y="296481"/>
            <a:ext cx="1543081" cy="1786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9AC7FC2-E2A8-49FD-9C22-FE1A4C3A588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0246" t="2497" r="922" b="8782"/>
          <a:stretch/>
        </p:blipFill>
        <p:spPr>
          <a:xfrm>
            <a:off x="6176398" y="1422524"/>
            <a:ext cx="1478704" cy="2056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4"/>
          <a:srcRect l="11719" t="9793" r="11089" b="10819"/>
          <a:stretch/>
        </p:blipFill>
        <p:spPr>
          <a:xfrm>
            <a:off x="7912815" y="2662172"/>
            <a:ext cx="1713127" cy="1818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 descr="Котова НА.jpg"/>
          <p:cNvPicPr>
            <a:picLocks noChangeAspect="1"/>
          </p:cNvPicPr>
          <p:nvPr/>
        </p:nvPicPr>
        <p:blipFill rotWithShape="1">
          <a:blip r:embed="rId15" cstate="print"/>
          <a:srcRect l="1" r="-629" b="14286"/>
          <a:stretch/>
        </p:blipFill>
        <p:spPr>
          <a:xfrm>
            <a:off x="6122484" y="3772768"/>
            <a:ext cx="1547024" cy="1856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 descr="D:\фото к презентации.jpg"/>
          <p:cNvPicPr/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4" t="-44" r="11034" b="9332"/>
          <a:stretch/>
        </p:blipFill>
        <p:spPr bwMode="auto">
          <a:xfrm>
            <a:off x="528076" y="4490317"/>
            <a:ext cx="1608262" cy="1969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5" r="15198" b="22192"/>
          <a:stretch/>
        </p:blipFill>
        <p:spPr>
          <a:xfrm>
            <a:off x="453795" y="2259899"/>
            <a:ext cx="1702505" cy="20666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8340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927" y="1195610"/>
            <a:ext cx="10605637" cy="706964"/>
          </a:xfrm>
        </p:spPr>
        <p:txBody>
          <a:bodyPr/>
          <a:lstStyle/>
          <a:p>
            <a:pPr algn="ctr"/>
            <a:r>
              <a:rPr lang="ru-RU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методического объединения                                       на </a:t>
            </a:r>
            <a:r>
              <a:rPr lang="ru-RU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2021-2022 </a:t>
            </a:r>
            <a:r>
              <a:rPr lang="ru-RU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учебный год</a:t>
            </a:r>
            <a:br>
              <a:rPr lang="ru-RU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4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2862" y="2337580"/>
            <a:ext cx="1164750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a typeface="Times New Roman" pitchFamily="18" charset="0"/>
                <a:cs typeface="Calibri" pitchFamily="34" charset="0"/>
              </a:rPr>
              <a:t>1.   Активно внедрять в учебный процесс современные образовательные технологии. </a:t>
            </a:r>
            <a:endParaRPr lang="ru-RU" dirty="0">
              <a:ea typeface="Times New Roman" pitchFamily="18" charset="0"/>
              <a:cs typeface="Arial" pitchFamily="34" charset="0"/>
            </a:endParaRPr>
          </a:p>
          <a:p>
            <a:pPr indent="2651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a typeface="Times New Roman" pitchFamily="18" charset="0"/>
                <a:cs typeface="Calibri" pitchFamily="34" charset="0"/>
              </a:rPr>
              <a:t>2. Совершенствовать современный учебно-воспитательный процесс, сочетая инновационные технологии с классическими методами и формами обучения.</a:t>
            </a:r>
            <a:endParaRPr lang="ru-RU" dirty="0">
              <a:ea typeface="Times New Roman" pitchFamily="18" charset="0"/>
              <a:cs typeface="Arial" pitchFamily="34" charset="0"/>
            </a:endParaRPr>
          </a:p>
          <a:p>
            <a:pPr indent="2651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a typeface="Times New Roman" pitchFamily="18" charset="0"/>
                <a:cs typeface="Calibri" pitchFamily="34" charset="0"/>
              </a:rPr>
              <a:t>3. Продолжать работу по активизации учебно-воспитательного процесса через </a:t>
            </a:r>
            <a:r>
              <a:rPr lang="ru-RU" dirty="0" err="1">
                <a:ea typeface="Times New Roman" pitchFamily="18" charset="0"/>
                <a:cs typeface="Calibri" pitchFamily="34" charset="0"/>
              </a:rPr>
              <a:t>разноуровневый</a:t>
            </a:r>
            <a:r>
              <a:rPr lang="ru-RU" dirty="0">
                <a:ea typeface="Times New Roman" pitchFamily="18" charset="0"/>
                <a:cs typeface="Calibri" pitchFamily="34" charset="0"/>
              </a:rPr>
              <a:t> подход к обучению и воспитанию детей.</a:t>
            </a:r>
            <a:endParaRPr lang="ru-RU" dirty="0">
              <a:ea typeface="Times New Roman" pitchFamily="18" charset="0"/>
              <a:cs typeface="Arial" pitchFamily="34" charset="0"/>
            </a:endParaRPr>
          </a:p>
          <a:p>
            <a:pPr indent="2651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a typeface="Times New Roman" pitchFamily="18" charset="0"/>
                <a:cs typeface="Calibri" pitchFamily="34" charset="0"/>
              </a:rPr>
              <a:t>4. Формировать у глухих и слабослышащих учащихся речевое поведение на  основе активного использования слухового и </a:t>
            </a:r>
            <a:r>
              <a:rPr lang="ru-RU" dirty="0" err="1">
                <a:ea typeface="Times New Roman" pitchFamily="18" charset="0"/>
                <a:cs typeface="Calibri" pitchFamily="34" charset="0"/>
              </a:rPr>
              <a:t>слухо</a:t>
            </a:r>
            <a:r>
              <a:rPr lang="ru-RU" dirty="0">
                <a:ea typeface="Times New Roman" pitchFamily="18" charset="0"/>
                <a:cs typeface="Calibri" pitchFamily="34" charset="0"/>
              </a:rPr>
              <a:t>-зрительного восприятия устной речи с опорой на все сохранные анализаторы и при широком использовании звукоусиливающей аппаратуры.</a:t>
            </a:r>
            <a:endParaRPr lang="ru-RU" dirty="0">
              <a:ea typeface="Times New Roman" pitchFamily="18" charset="0"/>
              <a:cs typeface="Arial" pitchFamily="34" charset="0"/>
            </a:endParaRPr>
          </a:p>
          <a:p>
            <a:pPr indent="2651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a typeface="Times New Roman" pitchFamily="18" charset="0"/>
                <a:cs typeface="Calibri" pitchFamily="34" charset="0"/>
              </a:rPr>
              <a:t>5. Развивать внятную, достаточно естественную речь, необходимую для осуществления устной коммуникации с окружающими.</a:t>
            </a:r>
          </a:p>
          <a:p>
            <a:pPr indent="2651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a typeface="Times New Roman" pitchFamily="18" charset="0"/>
                <a:cs typeface="Arial" pitchFamily="34" charset="0"/>
              </a:rPr>
              <a:t>6. </a:t>
            </a:r>
            <a:r>
              <a:rPr lang="ru-RU" dirty="0"/>
              <a:t>Продолжать работу над преемственностью между начальным и средним звеном в свете ФГОС.</a:t>
            </a:r>
          </a:p>
          <a:p>
            <a:pPr indent="265113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a typeface="Times New Roman" pitchFamily="18" charset="0"/>
                <a:cs typeface="Calibri" pitchFamily="34" charset="0"/>
              </a:rPr>
              <a:t>7.  Создавать информационно-компьютерные материалы и апробировать их на уроках литературного чтения в начальной школе (</a:t>
            </a:r>
            <a:r>
              <a:rPr lang="ru-RU" dirty="0"/>
              <a:t>продолжать работу по созданию электронных материалов к учебнику «Чтение и развитие речи» 4 класс для глухих обучающихся</a:t>
            </a:r>
            <a:r>
              <a:rPr lang="ru-RU" dirty="0">
                <a:ea typeface="Times New Roman" pitchFamily="18" charset="0"/>
                <a:cs typeface="Calibri" pitchFamily="34" charset="0"/>
              </a:rPr>
              <a:t>).</a:t>
            </a: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290328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44A4FCA1-8780-40F0-8ACE-BD3F40294A40}"/>
              </a:ext>
            </a:extLst>
          </p:cNvPr>
          <p:cNvSpPr/>
          <p:nvPr/>
        </p:nvSpPr>
        <p:spPr>
          <a:xfrm>
            <a:off x="0" y="0"/>
            <a:ext cx="1114147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План работы методического объединения</a:t>
            </a:r>
          </a:p>
          <a:p>
            <a:pPr algn="ctr"/>
            <a:r>
              <a:rPr lang="ru-RU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на </a:t>
            </a:r>
            <a:r>
              <a:rPr lang="ru-RU" sz="2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2022-2023 </a:t>
            </a:r>
            <a:r>
              <a:rPr lang="ru-RU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учебный год</a:t>
            </a:r>
            <a:r>
              <a:rPr lang="ru-RU" sz="28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942797"/>
              </p:ext>
            </p:extLst>
          </p:nvPr>
        </p:nvGraphicFramePr>
        <p:xfrm>
          <a:off x="235128" y="954106"/>
          <a:ext cx="11826242" cy="59107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2186"/>
                <a:gridCol w="4763589"/>
                <a:gridCol w="2252558"/>
                <a:gridCol w="1754386"/>
                <a:gridCol w="2463523"/>
              </a:tblGrid>
              <a:tr h="2726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Сроки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57" marR="2625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Заседания МО/ </a:t>
                      </a:r>
                      <a:r>
                        <a:rPr lang="ru-RU" sz="1050" dirty="0" smtClean="0">
                          <a:effectLst/>
                        </a:rPr>
                        <a:t>мероприятия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57" marR="2625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Открытые учебные занятия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57" marR="2625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 err="1" smtClean="0">
                          <a:effectLst/>
                        </a:rPr>
                        <a:t>Взаимопосещения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57" marR="2625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Внеклассная работа по предметам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57" marR="26257" marT="0" marB="0" anchor="ctr"/>
                </a:tc>
              </a:tr>
              <a:tr h="903639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август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57" marR="26257" marT="0" marB="0" vert="vert27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00" dirty="0">
                          <a:effectLst/>
                        </a:rPr>
                        <a:t>Уточнение и утверждение </a:t>
                      </a:r>
                      <a:r>
                        <a:rPr lang="ru-RU" sz="1000" dirty="0" smtClean="0">
                          <a:effectLst/>
                        </a:rPr>
                        <a:t>плана </a:t>
                      </a:r>
                      <a:r>
                        <a:rPr lang="ru-RU" sz="1000" dirty="0">
                          <a:effectLst/>
                        </a:rPr>
                        <a:t>работы МО на </a:t>
                      </a:r>
                      <a:r>
                        <a:rPr lang="ru-RU" sz="1000" dirty="0" smtClean="0">
                          <a:effectLst/>
                        </a:rPr>
                        <a:t>2022-2023</a:t>
                      </a:r>
                      <a:r>
                        <a:rPr lang="ru-RU" sz="1000" baseline="0" dirty="0" smtClean="0">
                          <a:effectLst/>
                        </a:rPr>
                        <a:t> </a:t>
                      </a:r>
                      <a:r>
                        <a:rPr lang="ru-RU" sz="1000" dirty="0" smtClean="0">
                          <a:effectLst/>
                        </a:rPr>
                        <a:t>учебный </a:t>
                      </a:r>
                      <a:r>
                        <a:rPr lang="ru-RU" sz="1000" dirty="0">
                          <a:effectLst/>
                        </a:rPr>
                        <a:t>год.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000" dirty="0" smtClean="0">
                          <a:effectLst/>
                        </a:rPr>
                        <a:t>2.  Согласование </a:t>
                      </a:r>
                      <a:r>
                        <a:rPr lang="ru-RU" sz="1000" dirty="0">
                          <a:effectLst/>
                        </a:rPr>
                        <a:t>рабочих </a:t>
                      </a:r>
                      <a:r>
                        <a:rPr lang="ru-RU" sz="1000" dirty="0" smtClean="0">
                          <a:effectLst/>
                        </a:rPr>
                        <a:t>программ </a:t>
                      </a:r>
                      <a:r>
                        <a:rPr lang="ru-RU" sz="1000" dirty="0">
                          <a:effectLst/>
                        </a:rPr>
                        <a:t>по учебным предметам, индивидуальных программ, а также программ внеурочной деятельности согласно учебным планам.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57" marR="262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57" marR="262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57" marR="262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57" marR="26257" marT="0" marB="0"/>
                </a:tc>
              </a:tr>
              <a:tr h="1358358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сентябрь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57" marR="26257" marT="0" marB="0" vert="vert27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AutoNum type="arabicPeriod"/>
                      </a:pPr>
                      <a:r>
                        <a:rPr lang="ru-RU" sz="1000" dirty="0">
                          <a:effectLst/>
                        </a:rPr>
                        <a:t>Проведение стартовых </a:t>
                      </a:r>
                      <a:r>
                        <a:rPr lang="ru-RU" sz="1000" dirty="0" smtClean="0">
                          <a:effectLst/>
                        </a:rPr>
                        <a:t>диагностических </a:t>
                      </a:r>
                      <a:r>
                        <a:rPr lang="ru-RU" sz="1000" dirty="0">
                          <a:effectLst/>
                        </a:rPr>
                        <a:t>работ для 1-х классов с учётом содержания ОП и в соответствии со спецификацией контрольно-измерительных материалов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     2. Расчёт и согласование показателей и критериев эффективности деятельности педагогических </a:t>
                      </a:r>
                      <a:r>
                        <a:rPr lang="ru-RU" sz="1000" dirty="0" smtClean="0">
                          <a:effectLst/>
                        </a:rPr>
                        <a:t>работников.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aseline="0" dirty="0" smtClean="0">
                          <a:effectLst/>
                        </a:rPr>
                        <a:t>   </a:t>
                      </a:r>
                      <a:r>
                        <a:rPr lang="ru-RU" sz="1000" dirty="0" smtClean="0">
                          <a:effectLst/>
                        </a:rPr>
                        <a:t>3</a:t>
                      </a:r>
                      <a:r>
                        <a:rPr lang="ru-RU" sz="1000" dirty="0">
                          <a:effectLst/>
                        </a:rPr>
                        <a:t>. Оказание методической помощи молодым специалистам; наставничество.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257" marR="262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57" marR="262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57" marR="26257" marT="0" marB="0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1. Подготовка к мероприятию, посвященному Дню Учителя.</a:t>
                      </a:r>
                    </a:p>
                    <a:p>
                      <a:pPr marL="0" algn="l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Участие в </a:t>
                      </a:r>
                      <a:r>
                        <a:rPr lang="ru-RU" sz="1050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образовательном </a:t>
                      </a:r>
                      <a:r>
                        <a:rPr lang="ru-RU" sz="1050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событии – Неделя безопасности дорожного движения (25-29)</a:t>
                      </a:r>
                    </a:p>
                  </a:txBody>
                  <a:tcPr marL="26257" marR="26257" marT="0" marB="0"/>
                </a:tc>
              </a:tr>
              <a:tr h="1358358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октябрь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57" marR="26257" marT="0" marB="0" vert="vert27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1. Согласование материалов контрольных и проверочных работ за </a:t>
                      </a:r>
                      <a:r>
                        <a:rPr lang="en-US" sz="1000" dirty="0">
                          <a:effectLst/>
                        </a:rPr>
                        <a:t>I</a:t>
                      </a:r>
                      <a:r>
                        <a:rPr lang="ru-RU" sz="1000" dirty="0">
                          <a:effectLst/>
                        </a:rPr>
                        <a:t> четверть.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2. Организация работы по проведению контрольных работ за </a:t>
                      </a:r>
                      <a:r>
                        <a:rPr lang="en-US" sz="1000" dirty="0">
                          <a:effectLst/>
                        </a:rPr>
                        <a:t>I</a:t>
                      </a:r>
                      <a:r>
                        <a:rPr lang="ru-RU" sz="1000" dirty="0">
                          <a:effectLst/>
                        </a:rPr>
                        <a:t> четверть в соответствии с графиком контрольных работ.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3. Проверка техники чтения и понимания прочитанного в 1-4 доп. классах.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4. Мониторинг результатов стартовых диагностических работ в </a:t>
                      </a:r>
                      <a:r>
                        <a:rPr lang="ru-RU" sz="1000" dirty="0" smtClean="0">
                          <a:effectLst/>
                        </a:rPr>
                        <a:t> 1-х </a:t>
                      </a:r>
                      <a:r>
                        <a:rPr lang="ru-RU" sz="1000" dirty="0">
                          <a:effectLst/>
                        </a:rPr>
                        <a:t>классах.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57" marR="262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ru-RU" sz="1050" dirty="0" smtClean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). Открытый урок в 4-2а классе (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урок</a:t>
                      </a:r>
                      <a:r>
                        <a:rPr lang="ru-RU" sz="1050" baseline="0" dirty="0" smtClean="0">
                          <a:solidFill>
                            <a:schemeClr val="tx1"/>
                          </a:solidFill>
                          <a:effectLst/>
                        </a:rPr>
                        <a:t> литературного чтения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).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57" marR="262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Мишина Н.В. </a:t>
                      </a:r>
                      <a:r>
                        <a:rPr lang="ru-RU" sz="1050" dirty="0" smtClean="0">
                          <a:effectLst/>
                        </a:rPr>
                        <a:t>– Михайлова Д.Е.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5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 smtClean="0">
                          <a:effectLst/>
                        </a:rPr>
                        <a:t>Хватова</a:t>
                      </a:r>
                      <a:r>
                        <a:rPr lang="ru-RU" sz="1050" dirty="0" smtClean="0">
                          <a:effectLst/>
                        </a:rPr>
                        <a:t> М.Ю. - </a:t>
                      </a:r>
                      <a:r>
                        <a:rPr lang="ru-RU" sz="1050" dirty="0" err="1" smtClean="0">
                          <a:effectLst/>
                        </a:rPr>
                        <a:t>Басловяк</a:t>
                      </a:r>
                      <a:r>
                        <a:rPr lang="ru-RU" sz="1050" dirty="0" smtClean="0">
                          <a:effectLst/>
                        </a:rPr>
                        <a:t> М.В. </a:t>
                      </a:r>
                      <a:endParaRPr lang="ru-RU" sz="105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57" marR="26257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Участие в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образовательном событии –Международный день школьных библиотек 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r>
                        <a:rPr lang="ru-RU" sz="1050" dirty="0" smtClean="0">
                          <a:effectLst/>
                        </a:rPr>
                        <a:t>2</a:t>
                      </a:r>
                      <a:r>
                        <a:rPr lang="ru-RU" sz="1050" dirty="0">
                          <a:effectLst/>
                        </a:rPr>
                        <a:t>. Подготовка и участие в мероприятии, посвященном Международному дню учителя.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     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57" marR="26257" marT="0" marB="0"/>
                </a:tc>
              </a:tr>
              <a:tr h="1780126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ноябрь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57" marR="26257" marT="0" marB="0" vert="vert2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1. Итоги </a:t>
                      </a:r>
                      <a:r>
                        <a:rPr lang="en-US" sz="1000" dirty="0">
                          <a:effectLst/>
                        </a:rPr>
                        <a:t>I</a:t>
                      </a:r>
                      <a:r>
                        <a:rPr lang="ru-RU" sz="1000" dirty="0">
                          <a:effectLst/>
                        </a:rPr>
                        <a:t> четверти, анализ выполнения программ, учебного плана.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2. Анализ качества ЗУН и уровня выполнения учебных программ за </a:t>
                      </a:r>
                      <a:r>
                        <a:rPr lang="en-US" sz="1000" dirty="0">
                          <a:effectLst/>
                        </a:rPr>
                        <a:t>I</a:t>
                      </a:r>
                      <a:r>
                        <a:rPr lang="ru-RU" sz="1000" dirty="0">
                          <a:effectLst/>
                        </a:rPr>
                        <a:t> четверть. Составление мониторинга.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3. Результат проверки ведения тетрадей.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4. Анализ результатов проверки техники чтения и понимания прочитанного в 1-4 доп. классах.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5. Организация участия школьников в предметном конкурсе «Родник знаний»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57" marR="26257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050" dirty="0" smtClean="0"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1). Открытый урок в 4-в классе (урок</a:t>
                      </a:r>
                      <a:r>
                        <a:rPr lang="ru-RU" sz="1050" baseline="0" dirty="0" smtClean="0">
                          <a:solidFill>
                            <a:schemeClr val="tx1"/>
                          </a:solidFill>
                          <a:effectLst/>
                        </a:rPr>
                        <a:t> математики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).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2). Открытый урок в 4-2в классе (урок окружающего</a:t>
                      </a:r>
                      <a:r>
                        <a:rPr lang="ru-RU" sz="1050" baseline="0" dirty="0" smtClean="0">
                          <a:solidFill>
                            <a:schemeClr val="tx1"/>
                          </a:solidFill>
                          <a:effectLst/>
                        </a:rPr>
                        <a:t> мира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57" marR="262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Мирошниченко Н.В. - Красикова А.А.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05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Мирошниченко О.Н. -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Осипова О.Ю.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5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57" marR="26257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 panose="02020603050405020304" pitchFamily="18" charset="0"/>
                        <a:buAutoNum type="arabicPeriod"/>
                        <a:tabLst>
                          <a:tab pos="981075" algn="l"/>
                        </a:tabLs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Предметная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неделя 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по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окружающему миру «Удивительное рядом»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81075" algn="l"/>
                        </a:tabLst>
                      </a:pPr>
                      <a:r>
                        <a:rPr lang="ru-RU" sz="1050" dirty="0">
                          <a:effectLst/>
                        </a:rPr>
                        <a:t>2. Участие в </a:t>
                      </a:r>
                      <a:r>
                        <a:rPr lang="ru-RU" sz="1050" dirty="0" smtClean="0">
                          <a:effectLst/>
                        </a:rPr>
                        <a:t>мероприятиях</a:t>
                      </a:r>
                      <a:r>
                        <a:rPr lang="ru-RU" sz="1050" dirty="0">
                          <a:effectLst/>
                        </a:rPr>
                        <a:t>, посвященных Дню матери (26)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257" marR="2625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24439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006557"/>
              </p:ext>
            </p:extLst>
          </p:nvPr>
        </p:nvGraphicFramePr>
        <p:xfrm>
          <a:off x="0" y="112320"/>
          <a:ext cx="12192001" cy="65746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8725"/>
                <a:gridCol w="4108646"/>
                <a:gridCol w="3178565"/>
                <a:gridCol w="1656351"/>
                <a:gridCol w="2539714"/>
              </a:tblGrid>
              <a:tr h="362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Сроки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495" marR="244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Заседания МО/ Мероприятия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495" marR="244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Открытые учебные занятия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495" marR="244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 err="1" smtClean="0">
                          <a:effectLst/>
                        </a:rPr>
                        <a:t>Взаимопосещения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495" marR="244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</a:rPr>
                        <a:t>Внеклассная работа по предметам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495" marR="24495" marT="0" marB="0" anchor="ctr"/>
                </a:tc>
              </a:tr>
              <a:tr h="1616410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декабрь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495" marR="24495" marT="0" marB="0" vert="vert2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1. Согласование материалов контрольных работ за </a:t>
                      </a:r>
                      <a:r>
                        <a:rPr lang="en-US" sz="1100" dirty="0">
                          <a:effectLst/>
                        </a:rPr>
                        <a:t>I</a:t>
                      </a:r>
                      <a:r>
                        <a:rPr lang="ru-RU" sz="1100" dirty="0">
                          <a:effectLst/>
                        </a:rPr>
                        <a:t> полугодие.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 2. Организация работы по проведению проверочных и контрольных работ за </a:t>
                      </a:r>
                      <a:r>
                        <a:rPr lang="en-US" sz="1100" dirty="0">
                          <a:effectLst/>
                        </a:rPr>
                        <a:t>II</a:t>
                      </a:r>
                      <a:r>
                        <a:rPr lang="ru-RU" sz="1100" dirty="0">
                          <a:effectLst/>
                        </a:rPr>
                        <a:t> четверть в соответствии с графиком контрольных работ.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3. Организация и проведение ДКР по русскому языку в 4-2а, </a:t>
                      </a:r>
                      <a:r>
                        <a:rPr lang="ru-RU" sz="1100" dirty="0" smtClean="0">
                          <a:effectLst/>
                        </a:rPr>
                        <a:t>4-2б </a:t>
                      </a:r>
                      <a:r>
                        <a:rPr lang="ru-RU" sz="1100" dirty="0">
                          <a:effectLst/>
                        </a:rPr>
                        <a:t>классах. Анализ результатов.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</a:rPr>
                        <a:t>4. Предварительный анализ успеваемости за </a:t>
                      </a:r>
                      <a:r>
                        <a:rPr lang="en-US" sz="1100" dirty="0">
                          <a:effectLst/>
                        </a:rPr>
                        <a:t>II</a:t>
                      </a:r>
                      <a:r>
                        <a:rPr lang="ru-RU" sz="1100" dirty="0">
                          <a:effectLst/>
                        </a:rPr>
                        <a:t> четверть.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495" marR="24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ru-RU" sz="1100" dirty="0" smtClean="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). Открытый урок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в 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-а 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классе (урок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окружающего мира).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495" marR="24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Миногина</a:t>
                      </a:r>
                      <a:r>
                        <a:rPr lang="ru-RU" sz="1100" dirty="0">
                          <a:effectLst/>
                        </a:rPr>
                        <a:t> С.А. – </a:t>
                      </a:r>
                      <a:r>
                        <a:rPr lang="ru-RU" sz="1100" dirty="0" err="1">
                          <a:effectLst/>
                        </a:rPr>
                        <a:t>Навержская</a:t>
                      </a:r>
                      <a:r>
                        <a:rPr lang="ru-RU" sz="1100" dirty="0">
                          <a:effectLst/>
                        </a:rPr>
                        <a:t> Л.Н.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Козырева И.В. – Мирошниченко О.Н.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495" marR="24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   1. Подготовка и участие в мероприятии, посвященном Новому году, Декаде инвалидов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495" marR="24495" marT="0" marB="0"/>
                </a:tc>
              </a:tr>
              <a:tr h="1774923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январь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495" marR="24495" marT="0" marB="0" vert="vert27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100" dirty="0">
                          <a:effectLst/>
                        </a:rPr>
                        <a:t>Анализ качества ЗУН и </a:t>
                      </a:r>
                      <a:r>
                        <a:rPr lang="ru-RU" sz="1100" dirty="0" smtClean="0">
                          <a:effectLst/>
                        </a:rPr>
                        <a:t>уровня </a:t>
                      </a:r>
                      <a:r>
                        <a:rPr lang="ru-RU" sz="1100" dirty="0">
                          <a:effectLst/>
                        </a:rPr>
                        <a:t>выполнения учебных </a:t>
                      </a:r>
                      <a:endParaRPr lang="ru-RU" sz="1100" dirty="0" smtClean="0">
                        <a:effectLst/>
                      </a:endParaRPr>
                    </a:p>
                    <a:p>
                      <a:pPr marL="0" lvl="0" indent="0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100" dirty="0" smtClean="0">
                          <a:effectLst/>
                        </a:rPr>
                        <a:t>программ за </a:t>
                      </a:r>
                      <a:r>
                        <a:rPr lang="en-US" sz="1100" dirty="0">
                          <a:effectLst/>
                        </a:rPr>
                        <a:t>I</a:t>
                      </a:r>
                      <a:r>
                        <a:rPr lang="ru-RU" sz="1100" dirty="0">
                          <a:effectLst/>
                        </a:rPr>
                        <a:t> полугодие. Составление мониторинга достижений качества обучения по результатам первого полугодия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100" dirty="0" smtClean="0">
                          <a:effectLst/>
                        </a:rPr>
                        <a:t>2.  Обсуждение </a:t>
                      </a:r>
                      <a:r>
                        <a:rPr lang="ru-RU" sz="1100" dirty="0">
                          <a:effectLst/>
                        </a:rPr>
                        <a:t>и </a:t>
                      </a:r>
                      <a:r>
                        <a:rPr lang="ru-RU" sz="1100" dirty="0" smtClean="0">
                          <a:effectLst/>
                        </a:rPr>
                        <a:t>уточнение плана </a:t>
                      </a:r>
                      <a:r>
                        <a:rPr lang="ru-RU" sz="1100" dirty="0">
                          <a:effectLst/>
                        </a:rPr>
                        <a:t>работы на II полугодие.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100" dirty="0" smtClean="0">
                          <a:effectLst/>
                        </a:rPr>
                        <a:t>3.  Организация </a:t>
                      </a:r>
                      <a:r>
                        <a:rPr lang="ru-RU" sz="1100" dirty="0">
                          <a:effectLst/>
                        </a:rPr>
                        <a:t>участия </a:t>
                      </a:r>
                      <a:r>
                        <a:rPr lang="ru-RU" sz="1100" dirty="0" smtClean="0">
                          <a:effectLst/>
                        </a:rPr>
                        <a:t>школьников </a:t>
                      </a:r>
                      <a:r>
                        <a:rPr lang="ru-RU" sz="1100" dirty="0">
                          <a:effectLst/>
                        </a:rPr>
                        <a:t>в предметном конкурсе «Родник знаний»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981075" algn="l"/>
                        </a:tabLst>
                      </a:pPr>
                      <a:r>
                        <a:rPr lang="ru-RU" sz="1100" dirty="0" smtClean="0">
                          <a:effectLst/>
                        </a:rPr>
                        <a:t>4.  Формирование </a:t>
                      </a:r>
                      <a:r>
                        <a:rPr lang="ru-RU" sz="1100" dirty="0">
                          <a:effectLst/>
                        </a:rPr>
                        <a:t>списка </a:t>
                      </a:r>
                      <a:r>
                        <a:rPr lang="ru-RU" sz="1100" dirty="0" smtClean="0">
                          <a:effectLst/>
                        </a:rPr>
                        <a:t>учебников </a:t>
                      </a:r>
                      <a:r>
                        <a:rPr lang="ru-RU" sz="1100" dirty="0">
                          <a:effectLst/>
                        </a:rPr>
                        <a:t>и учебных пособий начального общего образования на новый учебный год. Согласование УМК на </a:t>
                      </a:r>
                      <a:r>
                        <a:rPr lang="ru-RU" sz="1100" dirty="0" smtClean="0">
                          <a:effectLst/>
                        </a:rPr>
                        <a:t>2023-2024 </a:t>
                      </a:r>
                      <a:r>
                        <a:rPr lang="ru-RU" sz="1100" dirty="0">
                          <a:effectLst/>
                        </a:rPr>
                        <a:t>учебный год.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495" marR="24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ru-RU" sz="11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1). Открытый урок в 3-а классе (урок русского языка).</a:t>
                      </a:r>
                    </a:p>
                    <a:p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24495" marR="24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Осипова О.Ю. - </a:t>
                      </a:r>
                      <a:r>
                        <a:rPr lang="ru-RU" sz="1100" dirty="0" err="1">
                          <a:effectLst/>
                        </a:rPr>
                        <a:t>Басловяк</a:t>
                      </a:r>
                      <a:r>
                        <a:rPr lang="ru-RU" sz="1100" dirty="0">
                          <a:effectLst/>
                        </a:rPr>
                        <a:t> М.В.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Навержская</a:t>
                      </a:r>
                      <a:r>
                        <a:rPr lang="ru-RU" sz="1100" dirty="0">
                          <a:effectLst/>
                        </a:rPr>
                        <a:t> Л.Н. - Мирошниченко Н.В</a:t>
                      </a:r>
                      <a:r>
                        <a:rPr lang="ru-RU" sz="1100" dirty="0" smtClean="0"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Котова Н.А. – </a:t>
                      </a:r>
                      <a:r>
                        <a:rPr lang="ru-RU" sz="11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Еремеева</a:t>
                      </a: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А.А.</a:t>
                      </a:r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495" marR="24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  <a:tabLst>
                          <a:tab pos="981075" algn="l"/>
                        </a:tabLst>
                      </a:pPr>
                      <a:r>
                        <a:rPr lang="ru-RU" sz="1100" dirty="0">
                          <a:effectLst/>
                        </a:rPr>
                        <a:t>1. Подготовка и участие в межрегиональной предметной олимпиаде «Родник знаний»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2. Участие в мероприятии, посвященном Дню полного освобождения Ленинграда (27</a:t>
                      </a:r>
                      <a:r>
                        <a:rPr lang="ru-RU" sz="1100" dirty="0" smtClean="0">
                          <a:effectLst/>
                        </a:rPr>
                        <a:t>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3. Игра по станциям «В царстве наук»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495" marR="24495" marT="0" marB="0"/>
                </a:tc>
              </a:tr>
              <a:tr h="2441555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февраль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495" marR="24495" marT="0" marB="0" vert="vert27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100" dirty="0">
                          <a:effectLst/>
                        </a:rPr>
                        <a:t>Согласование графика </a:t>
                      </a:r>
                      <a:r>
                        <a:rPr lang="ru-RU" sz="1100" dirty="0" smtClean="0">
                          <a:effectLst/>
                        </a:rPr>
                        <a:t>контрольных </a:t>
                      </a:r>
                      <a:r>
                        <a:rPr lang="ru-RU" sz="1100" dirty="0">
                          <a:effectLst/>
                        </a:rPr>
                        <a:t>работ за I</a:t>
                      </a:r>
                      <a:r>
                        <a:rPr lang="en-US" sz="1100" dirty="0">
                          <a:effectLst/>
                        </a:rPr>
                        <a:t>II</a:t>
                      </a:r>
                      <a:r>
                        <a:rPr lang="ru-RU" sz="1100" dirty="0">
                          <a:effectLst/>
                        </a:rPr>
                        <a:t> четверть.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100" dirty="0">
                          <a:effectLst/>
                        </a:rPr>
                        <a:t>Подготовка учащихся к </a:t>
                      </a:r>
                      <a:r>
                        <a:rPr lang="ru-RU" sz="1100" dirty="0" smtClean="0">
                          <a:effectLst/>
                        </a:rPr>
                        <a:t>предметной </a:t>
                      </a:r>
                      <a:r>
                        <a:rPr lang="ru-RU" sz="1100" dirty="0">
                          <a:effectLst/>
                        </a:rPr>
                        <a:t>олимпиаде «Умники и умницы». Проведение первого (школьного) этапа.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100" dirty="0">
                          <a:effectLst/>
                        </a:rPr>
                        <a:t>Итоги участия в </a:t>
                      </a:r>
                      <a:r>
                        <a:rPr lang="ru-RU" sz="1100" dirty="0" smtClean="0">
                          <a:effectLst/>
                        </a:rPr>
                        <a:t>предметной </a:t>
                      </a:r>
                      <a:r>
                        <a:rPr lang="ru-RU" sz="1100" dirty="0">
                          <a:effectLst/>
                        </a:rPr>
                        <a:t>олимпиаде «Родник знаний»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100" dirty="0">
                          <a:effectLst/>
                        </a:rPr>
                        <a:t>Участие в Декаде молодого </a:t>
                      </a:r>
                      <a:r>
                        <a:rPr lang="ru-RU" sz="1100" dirty="0" smtClean="0">
                          <a:effectLst/>
                        </a:rPr>
                        <a:t>специалиста</a:t>
                      </a:r>
                      <a:r>
                        <a:rPr lang="ru-RU" sz="1100" dirty="0"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495" marR="24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</a:rPr>
                        <a:t>1).   Открытый урок </a:t>
                      </a:r>
                      <a:r>
                        <a:rPr lang="ru-RU" sz="1100" dirty="0" smtClean="0">
                          <a:effectLst/>
                        </a:rPr>
                        <a:t>во 2-а </a:t>
                      </a:r>
                      <a:r>
                        <a:rPr lang="ru-RU" sz="1100" dirty="0">
                          <a:effectLst/>
                        </a:rPr>
                        <a:t>классе (урок ППО).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  <a:tabLst>
                          <a:tab pos="981075" algn="l"/>
                        </a:tabLst>
                      </a:pPr>
                      <a:r>
                        <a:rPr lang="ru-RU" sz="1100" dirty="0">
                          <a:effectLst/>
                        </a:rPr>
                        <a:t>2). Открытый урок </a:t>
                      </a:r>
                      <a:r>
                        <a:rPr lang="ru-RU" sz="1100" dirty="0" smtClean="0">
                          <a:effectLst/>
                        </a:rPr>
                        <a:t>во 2-в </a:t>
                      </a:r>
                      <a:r>
                        <a:rPr lang="ru-RU" sz="1100" dirty="0">
                          <a:effectLst/>
                        </a:rPr>
                        <a:t>классе (урок </a:t>
                      </a:r>
                      <a:r>
                        <a:rPr lang="ru-RU" sz="1100" dirty="0" smtClean="0">
                          <a:effectLst/>
                        </a:rPr>
                        <a:t>развития</a:t>
                      </a:r>
                      <a:r>
                        <a:rPr lang="ru-RU" sz="1100" baseline="0" dirty="0" smtClean="0">
                          <a:effectLst/>
                        </a:rPr>
                        <a:t> речи</a:t>
                      </a:r>
                      <a:r>
                        <a:rPr lang="ru-RU" sz="1100" dirty="0" smtClean="0">
                          <a:effectLst/>
                        </a:rPr>
                        <a:t>).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  <a:tabLst>
                          <a:tab pos="981075" algn="l"/>
                        </a:tabLst>
                      </a:pPr>
                      <a:r>
                        <a:rPr lang="ru-RU" sz="1100" dirty="0">
                          <a:effectLst/>
                        </a:rPr>
                        <a:t>3). Открытый урок в </a:t>
                      </a:r>
                      <a:r>
                        <a:rPr lang="ru-RU" sz="1100" dirty="0" smtClean="0">
                          <a:effectLst/>
                        </a:rPr>
                        <a:t>3-б </a:t>
                      </a:r>
                      <a:r>
                        <a:rPr lang="ru-RU" sz="1100" dirty="0">
                          <a:effectLst/>
                        </a:rPr>
                        <a:t>классе (урок </a:t>
                      </a:r>
                      <a:r>
                        <a:rPr lang="ru-RU" sz="1100" dirty="0" smtClean="0">
                          <a:effectLst/>
                        </a:rPr>
                        <a:t>русского языка).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  <a:tabLst>
                          <a:tab pos="981075" algn="l"/>
                        </a:tabLst>
                      </a:pPr>
                      <a:r>
                        <a:rPr lang="ru-RU" sz="1100" dirty="0" smtClean="0">
                          <a:effectLst/>
                        </a:rPr>
                        <a:t> 4). Открытый урок в 4-б классе (урок ППО)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  <a:tabLst>
                          <a:tab pos="981075" algn="l"/>
                        </a:tabLst>
                      </a:pPr>
                      <a:r>
                        <a:rPr lang="ru-RU" sz="1100" dirty="0" smtClean="0">
                          <a:effectLst/>
                        </a:rPr>
                        <a:t>5). Открытый урок в 4-2б классе (урок литературного</a:t>
                      </a:r>
                      <a:r>
                        <a:rPr lang="ru-RU" sz="1100" baseline="0" dirty="0" smtClean="0">
                          <a:effectLst/>
                        </a:rPr>
                        <a:t> чтения</a:t>
                      </a:r>
                      <a:r>
                        <a:rPr lang="ru-RU" sz="1100" dirty="0" smtClean="0">
                          <a:effectLst/>
                        </a:rPr>
                        <a:t>)</a:t>
                      </a:r>
                    </a:p>
                    <a:p>
                      <a:pPr>
                        <a:lnSpc>
                          <a:spcPct val="106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  <a:tabLst>
                          <a:tab pos="981075" algn="l"/>
                        </a:tabLs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495" marR="24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 smtClean="0">
                          <a:effectLst/>
                        </a:rPr>
                        <a:t>Хватова</a:t>
                      </a:r>
                      <a:r>
                        <a:rPr lang="ru-RU" sz="1100" dirty="0" smtClean="0">
                          <a:effectLst/>
                        </a:rPr>
                        <a:t> М.Ю. – </a:t>
                      </a:r>
                      <a:r>
                        <a:rPr lang="ru-RU" sz="1100" dirty="0">
                          <a:effectLst/>
                        </a:rPr>
                        <a:t>Михайлова Д.Е.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Навержская</a:t>
                      </a:r>
                      <a:r>
                        <a:rPr lang="ru-RU" sz="1100" dirty="0">
                          <a:effectLst/>
                        </a:rPr>
                        <a:t> Л.Н. – </a:t>
                      </a:r>
                      <a:r>
                        <a:rPr lang="ru-RU" sz="1100" dirty="0" err="1">
                          <a:effectLst/>
                        </a:rPr>
                        <a:t>Миногина</a:t>
                      </a:r>
                      <a:r>
                        <a:rPr lang="ru-RU" sz="1100" dirty="0">
                          <a:effectLst/>
                        </a:rPr>
                        <a:t> С.А.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495" marR="2449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  <a:tabLst>
                          <a:tab pos="981075" algn="l"/>
                        </a:tabLst>
                      </a:pPr>
                      <a:r>
                        <a:rPr lang="ru-RU" sz="1100" dirty="0">
                          <a:effectLst/>
                        </a:rPr>
                        <a:t>1. Участие в городском предметном конкурсе «Умники и умницы» (школьный тур)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  <a:tabLst>
                          <a:tab pos="981075" algn="l"/>
                        </a:tabLst>
                      </a:pPr>
                      <a:r>
                        <a:rPr lang="ru-RU" sz="1100" dirty="0">
                          <a:effectLst/>
                        </a:rPr>
                        <a:t>2. </a:t>
                      </a:r>
                      <a:r>
                        <a:rPr lang="ru-RU" sz="1100" dirty="0" smtClean="0">
                          <a:effectLst/>
                        </a:rPr>
                        <a:t>Подготовка </a:t>
                      </a:r>
                      <a:r>
                        <a:rPr lang="ru-RU" sz="1100" dirty="0">
                          <a:effectLst/>
                        </a:rPr>
                        <a:t>и участие в мероприятии, посвященном Дню защитника Отечества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495" marR="2449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11168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837307"/>
              </p:ext>
            </p:extLst>
          </p:nvPr>
        </p:nvGraphicFramePr>
        <p:xfrm>
          <a:off x="-1" y="153492"/>
          <a:ext cx="12192001" cy="64892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8846"/>
                <a:gridCol w="5611597"/>
                <a:gridCol w="2052805"/>
                <a:gridCol w="1756986"/>
                <a:gridCol w="2061767"/>
              </a:tblGrid>
              <a:tr h="4320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Сроки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208" marR="222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Заседания МО/ Мероприятия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208" marR="222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Открытые учебные занятия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208" marR="222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err="1" smtClean="0">
                          <a:effectLst/>
                        </a:rPr>
                        <a:t>Взаимопосещения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208" marR="222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Внеклассная работа по предметам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208" marR="22208" marT="0" marB="0" anchor="ctr"/>
                </a:tc>
              </a:tr>
              <a:tr h="1983535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март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208" marR="22208" marT="0" marB="0" vert="vert27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19710" algn="l"/>
                        </a:tabLst>
                      </a:pPr>
                      <a:r>
                        <a:rPr lang="ru-RU" sz="1000" dirty="0">
                          <a:effectLst/>
                        </a:rPr>
                        <a:t>Подготовка и проведение ДКР по </a:t>
                      </a:r>
                      <a:r>
                        <a:rPr lang="ru-RU" sz="1000" dirty="0" smtClean="0">
                          <a:effectLst/>
                        </a:rPr>
                        <a:t>математике </a:t>
                      </a:r>
                      <a:r>
                        <a:rPr lang="ru-RU" sz="1000" dirty="0">
                          <a:effectLst/>
                        </a:rPr>
                        <a:t>в </a:t>
                      </a:r>
                      <a:r>
                        <a:rPr lang="ru-RU" sz="1000" dirty="0" err="1">
                          <a:effectLst/>
                        </a:rPr>
                        <a:t>в</a:t>
                      </a:r>
                      <a:r>
                        <a:rPr lang="ru-RU" sz="1000" dirty="0">
                          <a:effectLst/>
                        </a:rPr>
                        <a:t> 4-2а, </a:t>
                      </a:r>
                      <a:r>
                        <a:rPr lang="ru-RU" sz="1000" dirty="0" smtClean="0">
                          <a:effectLst/>
                        </a:rPr>
                        <a:t>4-2б  </a:t>
                      </a:r>
                      <a:r>
                        <a:rPr lang="ru-RU" sz="1000" dirty="0">
                          <a:effectLst/>
                        </a:rPr>
                        <a:t>классах. </a:t>
                      </a:r>
                      <a:endParaRPr lang="ru-RU" sz="1000" dirty="0" smtClean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19710" algn="l"/>
                        </a:tabLst>
                      </a:pPr>
                      <a:r>
                        <a:rPr lang="ru-RU" sz="1000" dirty="0" smtClean="0">
                          <a:effectLst/>
                        </a:rPr>
                        <a:t>Анализ </a:t>
                      </a:r>
                      <a:r>
                        <a:rPr lang="ru-RU" sz="1000" dirty="0">
                          <a:effectLst/>
                        </a:rPr>
                        <a:t>результатов ДКР по </a:t>
                      </a:r>
                      <a:r>
                        <a:rPr lang="ru-RU" sz="1000" dirty="0" smtClean="0">
                          <a:effectLst/>
                        </a:rPr>
                        <a:t>математике </a:t>
                      </a:r>
                      <a:r>
                        <a:rPr lang="ru-RU" sz="1000" dirty="0">
                          <a:effectLst/>
                        </a:rPr>
                        <a:t>в 4-2а, </a:t>
                      </a:r>
                      <a:r>
                        <a:rPr lang="ru-RU" sz="1000" dirty="0" smtClean="0">
                          <a:effectLst/>
                        </a:rPr>
                        <a:t>4-2б </a:t>
                      </a:r>
                      <a:r>
                        <a:rPr lang="ru-RU" sz="1000" dirty="0">
                          <a:effectLst/>
                        </a:rPr>
                        <a:t>классах.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3. </a:t>
                      </a:r>
                      <a:r>
                        <a:rPr lang="ru-RU" sz="1000" dirty="0" smtClean="0">
                          <a:effectLst/>
                        </a:rPr>
                        <a:t> Проверка техники чтения и понимания прочитанного в 4-2а, 4-2б классах.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Подготовка </a:t>
                      </a:r>
                      <a:r>
                        <a:rPr lang="ru-RU" sz="1000" dirty="0">
                          <a:effectLst/>
                        </a:rPr>
                        <a:t>учащихся к </a:t>
                      </a:r>
                      <a:r>
                        <a:rPr lang="ru-RU" sz="1000" dirty="0" smtClean="0">
                          <a:effectLst/>
                        </a:rPr>
                        <a:t>предметной </a:t>
                      </a:r>
                      <a:r>
                        <a:rPr lang="ru-RU" sz="1000" dirty="0">
                          <a:effectLst/>
                        </a:rPr>
                        <a:t>олимпиаде «Умники и умницы». Организация и проведение городского этапа олимпиады.</a:t>
                      </a:r>
                    </a:p>
                    <a:p>
                      <a:pPr marL="393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4. Согласование материалов </a:t>
                      </a:r>
                      <a:r>
                        <a:rPr lang="ru-RU" sz="1000" dirty="0" smtClean="0">
                          <a:effectLst/>
                        </a:rPr>
                        <a:t>контрольных </a:t>
                      </a:r>
                      <a:r>
                        <a:rPr lang="ru-RU" sz="1000" dirty="0">
                          <a:effectLst/>
                        </a:rPr>
                        <a:t>работ за </a:t>
                      </a:r>
                      <a:r>
                        <a:rPr lang="en-US" sz="1000" dirty="0">
                          <a:effectLst/>
                        </a:rPr>
                        <a:t>III</a:t>
                      </a:r>
                      <a:r>
                        <a:rPr lang="ru-RU" sz="1000" dirty="0">
                          <a:effectLst/>
                        </a:rPr>
                        <a:t> четверть.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5. Организация работы по </a:t>
                      </a:r>
                      <a:r>
                        <a:rPr lang="ru-RU" sz="1000" dirty="0" smtClean="0">
                          <a:effectLst/>
                        </a:rPr>
                        <a:t>проведению </a:t>
                      </a:r>
                      <a:r>
                        <a:rPr lang="ru-RU" sz="1000" dirty="0">
                          <a:effectLst/>
                        </a:rPr>
                        <a:t>контрольных работ за </a:t>
                      </a:r>
                      <a:r>
                        <a:rPr lang="en-US" sz="1000" dirty="0">
                          <a:effectLst/>
                        </a:rPr>
                        <a:t>III</a:t>
                      </a:r>
                      <a:r>
                        <a:rPr lang="ru-RU" sz="1000" dirty="0">
                          <a:effectLst/>
                        </a:rPr>
                        <a:t> четверть в соответствии с графиком контрольных работ.</a:t>
                      </a:r>
                    </a:p>
                    <a:p>
                      <a:pPr marL="39370"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6. Анализ качества ЗУН и </a:t>
                      </a:r>
                      <a:r>
                        <a:rPr lang="ru-RU" sz="1000" dirty="0" smtClean="0">
                          <a:effectLst/>
                        </a:rPr>
                        <a:t>уровня </a:t>
                      </a:r>
                      <a:r>
                        <a:rPr lang="ru-RU" sz="1000" dirty="0">
                          <a:effectLst/>
                        </a:rPr>
                        <a:t>выполнения учебных программ за </a:t>
                      </a:r>
                      <a:r>
                        <a:rPr lang="en-US" sz="1000" dirty="0">
                          <a:effectLst/>
                        </a:rPr>
                        <a:t>III</a:t>
                      </a:r>
                      <a:r>
                        <a:rPr lang="ru-RU" sz="1000" dirty="0">
                          <a:effectLst/>
                        </a:rPr>
                        <a:t> четверть. Составление мониторинга достижений качества обучения по результатам третьей четверти.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208" marR="222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ru-RU" sz="1000" dirty="0" smtClean="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</a:t>
                      </a:r>
                      <a:r>
                        <a:rPr lang="ru-RU" sz="1000" dirty="0">
                          <a:effectLst/>
                        </a:rPr>
                        <a:t>). Открытый урок </a:t>
                      </a:r>
                      <a:r>
                        <a:rPr lang="ru-RU" sz="1000" dirty="0" smtClean="0">
                          <a:effectLst/>
                        </a:rPr>
                        <a:t>во</a:t>
                      </a:r>
                      <a:r>
                        <a:rPr lang="ru-RU" sz="1000" baseline="0" dirty="0" smtClean="0">
                          <a:effectLst/>
                        </a:rPr>
                        <a:t> 2</a:t>
                      </a:r>
                      <a:r>
                        <a:rPr lang="ru-RU" sz="1000" dirty="0" smtClean="0">
                          <a:effectLst/>
                        </a:rPr>
                        <a:t>-б </a:t>
                      </a:r>
                      <a:r>
                        <a:rPr lang="ru-RU" sz="1000" dirty="0">
                          <a:effectLst/>
                        </a:rPr>
                        <a:t>классе (урок </a:t>
                      </a:r>
                      <a:r>
                        <a:rPr lang="ru-RU" sz="1000" dirty="0" smtClean="0">
                          <a:effectLst/>
                        </a:rPr>
                        <a:t>русского языка)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2). Открытый</a:t>
                      </a:r>
                      <a:r>
                        <a:rPr lang="ru-RU" sz="1000" baseline="0" dirty="0" smtClean="0">
                          <a:effectLst/>
                        </a:rPr>
                        <a:t> урок в 4-2г классе (урок развития речи)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208" marR="2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Михайлова </a:t>
                      </a:r>
                      <a:r>
                        <a:rPr lang="ru-RU" sz="1000" dirty="0">
                          <a:effectLst/>
                        </a:rPr>
                        <a:t>Д.Е. </a:t>
                      </a:r>
                      <a:r>
                        <a:rPr lang="ru-RU" sz="1000" dirty="0" smtClean="0">
                          <a:effectLst/>
                        </a:rPr>
                        <a:t>–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 Кренделева </a:t>
                      </a:r>
                      <a:r>
                        <a:rPr lang="ru-RU" sz="1000" dirty="0">
                          <a:effectLst/>
                        </a:rPr>
                        <a:t>М.В.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 smtClean="0">
                          <a:effectLst/>
                        </a:rPr>
                        <a:t>Хватова</a:t>
                      </a:r>
                      <a:r>
                        <a:rPr lang="ru-RU" sz="1000" dirty="0" smtClean="0">
                          <a:effectLst/>
                        </a:rPr>
                        <a:t> </a:t>
                      </a:r>
                      <a:r>
                        <a:rPr lang="ru-RU" sz="1000" dirty="0">
                          <a:effectLst/>
                        </a:rPr>
                        <a:t>М.Ю. </a:t>
                      </a:r>
                      <a:r>
                        <a:rPr lang="ru-RU" sz="1000" dirty="0" smtClean="0">
                          <a:effectLst/>
                        </a:rPr>
                        <a:t>–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 smtClean="0">
                          <a:effectLst/>
                        </a:rPr>
                        <a:t>Еремеева</a:t>
                      </a:r>
                      <a:r>
                        <a:rPr lang="ru-RU" sz="1000" dirty="0" smtClean="0">
                          <a:effectLst/>
                        </a:rPr>
                        <a:t> </a:t>
                      </a:r>
                      <a:r>
                        <a:rPr lang="ru-RU" sz="1000" dirty="0">
                          <a:effectLst/>
                        </a:rPr>
                        <a:t>А.А.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208" marR="222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ru-RU" sz="1000" dirty="0" smtClean="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</a:t>
                      </a:r>
                      <a:r>
                        <a:rPr lang="ru-RU" sz="1000" dirty="0">
                          <a:effectLst/>
                        </a:rPr>
                        <a:t>. Подготовка и участие в мероприятии, посвященном Международному женскому дню.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208" marR="22208" marT="0" marB="0"/>
                </a:tc>
              </a:tr>
              <a:tr h="1309146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апрель</a:t>
                      </a:r>
                    </a:p>
                    <a:p>
                      <a:pPr marL="71755" marR="7175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 marL="71755" marR="7175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208" marR="22208" marT="0" marB="0" vert="vert2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1. Согласование материалов контрольных работ за год.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2. Согласование графика контрольных работ за год.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3. Проверка техники чтения и понимания прочитанного в 1-4 классах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4. Проверка техники чтения и понимания прочитанного (литературное чтение) в </a:t>
                      </a:r>
                      <a:r>
                        <a:rPr lang="ru-RU" sz="1000" dirty="0" smtClean="0">
                          <a:effectLst/>
                        </a:rPr>
                        <a:t>1</a:t>
                      </a:r>
                      <a:r>
                        <a:rPr lang="ru-RU" sz="1000" baseline="0" dirty="0" smtClean="0">
                          <a:effectLst/>
                        </a:rPr>
                        <a:t> - </a:t>
                      </a:r>
                      <a:r>
                        <a:rPr lang="ru-RU" sz="1000" dirty="0" smtClean="0">
                          <a:effectLst/>
                        </a:rPr>
                        <a:t>4 классах</a:t>
                      </a:r>
                      <a:r>
                        <a:rPr lang="ru-RU" sz="1000" dirty="0">
                          <a:effectLst/>
                        </a:rPr>
                        <a:t>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208" marR="222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ru-RU" sz="10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208" marR="222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Мирошниченко О.Н. – Козырева И.В.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</a:rPr>
                        <a:t>Еремеева</a:t>
                      </a:r>
                      <a:r>
                        <a:rPr lang="ru-RU" sz="1000" dirty="0">
                          <a:effectLst/>
                        </a:rPr>
                        <a:t> А.А. </a:t>
                      </a:r>
                      <a:r>
                        <a:rPr lang="ru-RU" sz="1000" dirty="0" smtClean="0">
                          <a:effectLst/>
                        </a:rPr>
                        <a:t>–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Котова Н.А.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208" marR="222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ru-RU" sz="1000" smtClean="0">
                        <a:effectLst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000" smtClean="0">
                          <a:effectLst/>
                        </a:rPr>
                        <a:t>1</a:t>
                      </a:r>
                      <a:r>
                        <a:rPr lang="ru-RU" sz="1000" dirty="0">
                          <a:effectLst/>
                        </a:rPr>
                        <a:t>. Участие в предметной олимпиаде «Умники и умницы» (городской тур</a:t>
                      </a:r>
                      <a:r>
                        <a:rPr lang="ru-RU" sz="1000" dirty="0" smtClean="0">
                          <a:effectLst/>
                        </a:rPr>
                        <a:t>)</a:t>
                      </a:r>
                      <a:endParaRPr lang="ru-RU" sz="1000" dirty="0">
                        <a:effectLst/>
                      </a:endParaRPr>
                    </a:p>
                  </a:txBody>
                  <a:tcPr marL="22208" marR="22208" marT="0" marB="0"/>
                </a:tc>
              </a:tr>
              <a:tr h="2764598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май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208" marR="22208" marT="0" marB="0" vert="vert2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  <a:tabLst>
                          <a:tab pos="981075" algn="l"/>
                        </a:tabLst>
                      </a:pPr>
                      <a:r>
                        <a:rPr lang="ru-RU" sz="1000" dirty="0">
                          <a:effectLst/>
                        </a:rPr>
                        <a:t>1. Неделя промежуточной аттестации в 1-4 </a:t>
                      </a:r>
                      <a:r>
                        <a:rPr lang="ru-RU" sz="1000" dirty="0" err="1">
                          <a:effectLst/>
                        </a:rPr>
                        <a:t>доп.классов</a:t>
                      </a:r>
                      <a:r>
                        <a:rPr lang="ru-RU" sz="1000" dirty="0"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2. Анализ результатов проверки техники чтения и понимания прочитанного.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3. Анализ качества ЗУН и уровня выполнения учебных программ за </a:t>
                      </a:r>
                      <a:r>
                        <a:rPr lang="en-US" sz="1000" dirty="0">
                          <a:effectLst/>
                        </a:rPr>
                        <a:t>II</a:t>
                      </a:r>
                      <a:r>
                        <a:rPr lang="ru-RU" sz="1000" dirty="0">
                          <a:effectLst/>
                        </a:rPr>
                        <a:t> полугодие. Составление мониторинга достижений качества обучения по результатам четвёртой четверти.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4. Анализ работы, подведение итогов и составление отчёта о работе МО. Подготовка к педсовету «Анализ методической работы за </a:t>
                      </a:r>
                      <a:r>
                        <a:rPr lang="ru-RU" sz="1000" dirty="0" smtClean="0">
                          <a:effectLst/>
                        </a:rPr>
                        <a:t>2022/23 </a:t>
                      </a:r>
                      <a:r>
                        <a:rPr lang="ru-RU" sz="1000" dirty="0">
                          <a:effectLst/>
                        </a:rPr>
                        <a:t>учебный год»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  <a:tabLst>
                          <a:tab pos="981075" algn="l"/>
                        </a:tabLst>
                      </a:pPr>
                      <a:r>
                        <a:rPr lang="ru-RU" sz="1000" dirty="0">
                          <a:effectLst/>
                        </a:rPr>
                        <a:t>5. Участие в подготовке и проведении педагогического совета «О переводе обучающихся, освоивших основную образовательную программу начального общего образования, на уровень основного общего образования»; «О переводе обучающихся 1 – 9 классов в следующий класс».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6. Обсуждение и предварительное планирование работы МО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 </a:t>
                      </a:r>
                      <a:r>
                        <a:rPr lang="ru-RU" sz="1000" dirty="0" smtClean="0">
                          <a:effectLst/>
                        </a:rPr>
                        <a:t>2023 </a:t>
                      </a:r>
                      <a:r>
                        <a:rPr lang="ru-RU" sz="1000" dirty="0">
                          <a:effectLst/>
                        </a:rPr>
                        <a:t>– </a:t>
                      </a:r>
                      <a:r>
                        <a:rPr lang="ru-RU" sz="1000" dirty="0" smtClean="0">
                          <a:effectLst/>
                        </a:rPr>
                        <a:t>2024 </a:t>
                      </a:r>
                      <a:r>
                        <a:rPr lang="ru-RU" sz="1000" dirty="0">
                          <a:effectLst/>
                        </a:rPr>
                        <a:t>уч. год.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208" marR="222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208" marR="222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208" marR="222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Times New Roman" panose="02020603050405020304" pitchFamily="18" charset="0"/>
                        <a:buAutoNum type="arabicPeriod"/>
                      </a:pPr>
                      <a:r>
                        <a:rPr lang="ru-RU" sz="1000" dirty="0">
                          <a:effectLst/>
                        </a:rPr>
                        <a:t>Участие в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мероприятии, посвященном Дню Победы советского народа в Великой Отечественной войне 1941–1945 годов  </a:t>
                      </a:r>
                      <a:endParaRPr lang="ru-RU" sz="1000" dirty="0" smtClean="0">
                        <a:effectLst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ru-RU" sz="1000" dirty="0" smtClean="0">
                          <a:effectLst/>
                        </a:rPr>
                        <a:t>Литературная гостиная «Детский</a:t>
                      </a:r>
                      <a:r>
                        <a:rPr lang="ru-RU" sz="1000" baseline="0" dirty="0" smtClean="0">
                          <a:effectLst/>
                        </a:rPr>
                        <a:t> мир</a:t>
                      </a:r>
                      <a:r>
                        <a:rPr lang="ru-RU" sz="1000" dirty="0" smtClean="0">
                          <a:effectLst/>
                        </a:rPr>
                        <a:t>» (к</a:t>
                      </a:r>
                      <a:r>
                        <a:rPr lang="ru-RU" sz="1000" baseline="0" dirty="0" smtClean="0">
                          <a:effectLst/>
                        </a:rPr>
                        <a:t> 200-летию К.Д. Ушинского</a:t>
                      </a:r>
                      <a:r>
                        <a:rPr lang="ru-RU" sz="1000" dirty="0" smtClean="0">
                          <a:effectLst/>
                        </a:rPr>
                        <a:t>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208" marR="2220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6498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5943" y="2468669"/>
            <a:ext cx="1180011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a typeface="Times New Roman" pitchFamily="18" charset="0"/>
                <a:cs typeface="Calibri" pitchFamily="34" charset="0"/>
              </a:rPr>
              <a:t>8. Активно участвовать в подготовке учащихся для выступлений на общешкольных мероприятиях.</a:t>
            </a:r>
            <a:endParaRPr lang="ru-RU" dirty="0">
              <a:ea typeface="Times New Roman" pitchFamily="18" charset="0"/>
              <a:cs typeface="Arial" pitchFamily="34" charset="0"/>
            </a:endParaRPr>
          </a:p>
          <a:p>
            <a:pPr indent="2651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a typeface="Times New Roman" pitchFamily="18" charset="0"/>
                <a:cs typeface="Calibri" pitchFamily="34" charset="0"/>
              </a:rPr>
              <a:t>9.  Работать над формированием у учащихся основ безопасного поведения, здорового образа жизни, формировать умения выполнять мероприятия по укреплению здоровья.</a:t>
            </a:r>
            <a:endParaRPr lang="ru-RU" dirty="0">
              <a:ea typeface="Times New Roman" pitchFamily="18" charset="0"/>
              <a:cs typeface="Arial" pitchFamily="34" charset="0"/>
            </a:endParaRPr>
          </a:p>
          <a:p>
            <a:pPr indent="2651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a typeface="Times New Roman" pitchFamily="18" charset="0"/>
                <a:cs typeface="Calibri" pitchFamily="34" charset="0"/>
              </a:rPr>
              <a:t>10.  Продолжать работу по повышению квалификации учителей: </a:t>
            </a:r>
            <a:endParaRPr lang="ru-RU" dirty="0">
              <a:ea typeface="Times New Roman" pitchFamily="18" charset="0"/>
              <a:cs typeface="Arial" pitchFamily="34" charset="0"/>
            </a:endParaRPr>
          </a:p>
          <a:p>
            <a:pPr indent="2651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a typeface="Times New Roman" pitchFamily="18" charset="0"/>
                <a:cs typeface="Calibri" pitchFamily="34" charset="0"/>
              </a:rPr>
              <a:t>	- изучать опыт работы коллег;</a:t>
            </a:r>
            <a:endParaRPr lang="ru-RU" dirty="0">
              <a:ea typeface="Times New Roman" pitchFamily="18" charset="0"/>
              <a:cs typeface="Arial" pitchFamily="34" charset="0"/>
            </a:endParaRPr>
          </a:p>
          <a:p>
            <a:pPr indent="2651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a typeface="Times New Roman" pitchFamily="18" charset="0"/>
                <a:cs typeface="Calibri" pitchFamily="34" charset="0"/>
              </a:rPr>
              <a:t>	- знакомится с новинками методической литературы;</a:t>
            </a:r>
            <a:endParaRPr lang="ru-RU" dirty="0">
              <a:ea typeface="Times New Roman" pitchFamily="18" charset="0"/>
              <a:cs typeface="Arial" pitchFamily="34" charset="0"/>
            </a:endParaRPr>
          </a:p>
          <a:p>
            <a:pPr indent="2651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a typeface="Times New Roman" pitchFamily="18" charset="0"/>
                <a:cs typeface="Calibri" pitchFamily="34" charset="0"/>
              </a:rPr>
              <a:t>	- посещать курсы повышения квалификации учителей;</a:t>
            </a:r>
            <a:endParaRPr lang="ru-RU" dirty="0">
              <a:ea typeface="Times New Roman" pitchFamily="18" charset="0"/>
              <a:cs typeface="Arial" pitchFamily="34" charset="0"/>
            </a:endParaRPr>
          </a:p>
          <a:p>
            <a:pPr indent="2651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a typeface="Times New Roman" pitchFamily="18" charset="0"/>
                <a:cs typeface="Calibri" pitchFamily="34" charset="0"/>
              </a:rPr>
              <a:t>	- изучать нормативные документы.</a:t>
            </a:r>
            <a:endParaRPr lang="ru-RU" dirty="0">
              <a:ea typeface="Times New Roman" pitchFamily="18" charset="0"/>
              <a:cs typeface="Arial" pitchFamily="34" charset="0"/>
            </a:endParaRPr>
          </a:p>
          <a:p>
            <a:pPr indent="26511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ea typeface="Times New Roman" pitchFamily="18" charset="0"/>
                <a:cs typeface="Calibri" pitchFamily="34" charset="0"/>
              </a:rPr>
              <a:t>11. Совершенствовать уровень педагогического мастерства через выступления на заседаниях МО, педсоветах, круглых столах, семинарах различного уровня.</a:t>
            </a:r>
          </a:p>
          <a:p>
            <a:pPr lvl="0"/>
            <a:r>
              <a:rPr lang="ru-RU" dirty="0">
                <a:ea typeface="Times New Roman" pitchFamily="18" charset="0"/>
                <a:cs typeface="Arial" pitchFamily="34" charset="0"/>
              </a:rPr>
              <a:t>   12.  </a:t>
            </a:r>
            <a:r>
              <a:rPr lang="ru-RU" dirty="0"/>
              <a:t>Продолжать работу по наставничеству над молодыми и малоопытными специалистами.   </a:t>
            </a:r>
          </a:p>
          <a:p>
            <a:pPr lvl="0"/>
            <a:r>
              <a:rPr lang="ru-RU" dirty="0">
                <a:ea typeface="Times New Roman" pitchFamily="18" charset="0"/>
                <a:cs typeface="Calibri" pitchFamily="34" charset="0"/>
              </a:rPr>
              <a:t>   13.  Продолжать совместную работу с сурдопедагогом, учителями – предметниками, воспитателями по поддержанию речевого режима в детском коллективе.</a:t>
            </a:r>
            <a:endParaRPr lang="ru-RU" dirty="0"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3474" y="742768"/>
            <a:ext cx="1010194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методического объединения                                       на </a:t>
            </a:r>
            <a:r>
              <a:rPr lang="ru-RU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2021-2022 </a:t>
            </a:r>
            <a:r>
              <a:rPr lang="ru-RU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учебный год</a:t>
            </a:r>
            <a:endParaRPr lang="ru-RU" sz="3400" dirty="0"/>
          </a:p>
        </p:txBody>
      </p:sp>
    </p:spTree>
    <p:extLst>
      <p:ext uri="{BB962C8B-B14F-4D97-AF65-F5344CB8AC3E}">
        <p14:creationId xmlns:p14="http://schemas.microsoft.com/office/powerpoint/2010/main" val="207535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549" y="-3807"/>
            <a:ext cx="10781212" cy="680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3500" b="1" u="sng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 МЕТОДИЧЕСКОГО ОБЪЕДИНЕНИЯ</a:t>
            </a:r>
            <a:endParaRPr lang="ru-RU" sz="28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•"/>
              <a:defRPr/>
            </a:pPr>
            <a:r>
              <a:rPr lang="ru-RU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 Мишина Наталья Владимировна –</a:t>
            </a: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400" b="1" i="1" u="sng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председатель</a:t>
            </a:r>
          </a:p>
          <a:p>
            <a:pPr>
              <a:buFontTx/>
              <a:buChar char="•"/>
              <a:defRPr/>
            </a:pPr>
            <a:r>
              <a:rPr lang="ru-RU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4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Хватова</a:t>
            </a:r>
            <a:r>
              <a:rPr lang="ru-RU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 Марина Юрьевна - </a:t>
            </a:r>
            <a:r>
              <a:rPr lang="ru-RU" sz="2400" b="1" i="1" u="sng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секретарь</a:t>
            </a:r>
          </a:p>
          <a:p>
            <a:pPr>
              <a:buFontTx/>
              <a:buChar char="•"/>
              <a:defRPr/>
            </a:pPr>
            <a:r>
              <a:rPr lang="ru-RU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400" b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Басловяк</a:t>
            </a:r>
            <a:r>
              <a:rPr lang="ru-RU" sz="24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 Мария Владимировна</a:t>
            </a:r>
          </a:p>
          <a:p>
            <a:pPr>
              <a:buFontTx/>
              <a:buChar char="•"/>
              <a:defRPr/>
            </a:pPr>
            <a:r>
              <a:rPr lang="ru-RU" sz="24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400" b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Еремеева</a:t>
            </a:r>
            <a:r>
              <a:rPr lang="ru-RU" sz="24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Анна Алексеевна</a:t>
            </a:r>
          </a:p>
          <a:p>
            <a:pPr>
              <a:buFontTx/>
              <a:buChar char="•"/>
              <a:defRPr/>
            </a:pPr>
            <a:r>
              <a:rPr lang="ru-RU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 Исайчева Валерия Александровна</a:t>
            </a:r>
          </a:p>
          <a:p>
            <a:pPr>
              <a:buFontTx/>
              <a:buChar char="•"/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Козырева Ирина </a:t>
            </a:r>
            <a:r>
              <a:rPr lang="ru-RU" sz="24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Владимировна</a:t>
            </a:r>
          </a:p>
          <a:p>
            <a:pPr>
              <a:buFontTx/>
              <a:buChar char="•"/>
              <a:defRPr/>
            </a:pPr>
            <a:r>
              <a:rPr lang="ru-RU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4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Котова Наталья Александровна</a:t>
            </a:r>
            <a:endParaRPr lang="ru-RU" sz="2400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panose="02040604050505020304" pitchFamily="18" charset="0"/>
            </a:endParaRPr>
          </a:p>
          <a:p>
            <a:pPr>
              <a:buFontTx/>
              <a:buChar char="•"/>
              <a:defRPr/>
            </a:pPr>
            <a:r>
              <a:rPr lang="ru-RU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 Красикова Анна Алексеевна</a:t>
            </a:r>
          </a:p>
          <a:p>
            <a:pPr>
              <a:buFontTx/>
              <a:buChar char="•"/>
              <a:defRPr/>
            </a:pPr>
            <a:r>
              <a:rPr lang="ru-RU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4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Кренделева</a:t>
            </a:r>
            <a:r>
              <a:rPr lang="ru-RU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 Мария Владимировна</a:t>
            </a:r>
            <a:endParaRPr lang="en-US" sz="2400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panose="02040604050505020304" pitchFamily="18" charset="0"/>
            </a:endParaRPr>
          </a:p>
          <a:p>
            <a:pPr>
              <a:buFontTx/>
              <a:buChar char="•"/>
              <a:defRPr/>
            </a:pPr>
            <a:r>
              <a:rPr lang="en-US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4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Миногина</a:t>
            </a:r>
            <a:r>
              <a:rPr lang="ru-RU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 Светлана Анатольевна</a:t>
            </a:r>
          </a:p>
          <a:p>
            <a:pPr>
              <a:buFontTx/>
              <a:buChar char="•"/>
              <a:defRPr/>
            </a:pPr>
            <a:r>
              <a:rPr lang="ru-RU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 Мирошниченко Наталия Владимировна</a:t>
            </a:r>
            <a:endParaRPr lang="ru-RU" sz="2400" b="1" dirty="0">
              <a:solidFill>
                <a:srgbClr val="003399"/>
              </a:solidFill>
              <a:latin typeface="Century" panose="02040604050505020304" pitchFamily="18" charset="0"/>
            </a:endParaRPr>
          </a:p>
          <a:p>
            <a:pPr>
              <a:buFontTx/>
              <a:buChar char="•"/>
              <a:defRPr/>
            </a:pPr>
            <a:r>
              <a:rPr lang="ru-RU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 Мирошниченко Ольга Никитична</a:t>
            </a:r>
          </a:p>
          <a:p>
            <a:pPr>
              <a:buFontTx/>
              <a:buChar char="•"/>
              <a:defRPr/>
            </a:pPr>
            <a:r>
              <a:rPr lang="ru-RU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4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Михайлова </a:t>
            </a:r>
            <a:r>
              <a:rPr lang="ru-RU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Дарья Евгеньевна</a:t>
            </a:r>
          </a:p>
          <a:p>
            <a:pPr>
              <a:buFontTx/>
              <a:buChar char="•"/>
              <a:defRPr/>
            </a:pPr>
            <a:r>
              <a:rPr lang="ru-RU" sz="24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400" b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Навержская</a:t>
            </a:r>
            <a:r>
              <a:rPr lang="ru-RU" sz="24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Лилия Николаевна</a:t>
            </a:r>
          </a:p>
          <a:p>
            <a:pPr>
              <a:buFontTx/>
              <a:buChar char="•"/>
              <a:defRPr/>
            </a:pPr>
            <a:r>
              <a:rPr lang="ru-RU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 Николаева Екатерина Борисовна</a:t>
            </a:r>
            <a:endParaRPr lang="en-US" sz="2400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panose="02040604050505020304" pitchFamily="18" charset="0"/>
            </a:endParaRPr>
          </a:p>
          <a:p>
            <a:pPr>
              <a:buFontTx/>
              <a:buChar char="•"/>
              <a:defRPr/>
            </a:pPr>
            <a:r>
              <a:rPr lang="ru-RU" sz="24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 Осипова </a:t>
            </a:r>
            <a:r>
              <a:rPr lang="ru-RU" sz="2400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Ольга </a:t>
            </a:r>
            <a:r>
              <a:rPr lang="ru-RU" sz="24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" panose="02040604050505020304" pitchFamily="18" charset="0"/>
              </a:rPr>
              <a:t>Юрьевна</a:t>
            </a:r>
            <a:endParaRPr lang="ru-RU" sz="2400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43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4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мама 003 (2)"/>
          <p:cNvPicPr>
            <a:picLocks noChangeAspect="1" noChangeArrowheads="1"/>
          </p:cNvPicPr>
          <p:nvPr/>
        </p:nvPicPr>
        <p:blipFill>
          <a:blip r:embed="rId3" cstate="print"/>
          <a:srcRect l="33084" t="4064" r="2404"/>
          <a:stretch>
            <a:fillRect/>
          </a:stretch>
        </p:blipFill>
        <p:spPr bwMode="auto">
          <a:xfrm>
            <a:off x="7898711" y="820156"/>
            <a:ext cx="1602802" cy="1630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DSC_0011"/>
          <p:cNvPicPr>
            <a:picLocks noChangeAspect="1" noChangeArrowheads="1"/>
          </p:cNvPicPr>
          <p:nvPr/>
        </p:nvPicPr>
        <p:blipFill rotWithShape="1">
          <a:blip r:embed="rId4" cstate="print"/>
          <a:srcRect l="15185" r="7449" b="15880"/>
          <a:stretch/>
        </p:blipFill>
        <p:spPr bwMode="auto">
          <a:xfrm>
            <a:off x="9806585" y="1235406"/>
            <a:ext cx="1575160" cy="1861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34360" y="4700983"/>
            <a:ext cx="1710362" cy="1991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 t="6734" r="1979" b="16953"/>
          <a:stretch>
            <a:fillRect/>
          </a:stretch>
        </p:blipFill>
        <p:spPr bwMode="auto">
          <a:xfrm>
            <a:off x="2578137" y="4743271"/>
            <a:ext cx="1605199" cy="1881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2" descr="C:\Users\Учитель\Desktop\МО\наше  МО\фото шефа\DSC00681.jpg"/>
          <p:cNvPicPr>
            <a:picLocks noChangeAspect="1" noChangeArrowheads="1"/>
          </p:cNvPicPr>
          <p:nvPr/>
        </p:nvPicPr>
        <p:blipFill>
          <a:blip r:embed="rId7" cstate="print"/>
          <a:srcRect l="22649" t="3030" r="15459" b="49825"/>
          <a:stretch>
            <a:fillRect/>
          </a:stretch>
        </p:blipFill>
        <p:spPr bwMode="auto">
          <a:xfrm>
            <a:off x="2465065" y="2662172"/>
            <a:ext cx="1605200" cy="1878212"/>
          </a:xfrm>
          <a:prstGeom prst="rect">
            <a:avLst/>
          </a:prstGeom>
          <a:noFill/>
          <a:ln w="76200">
            <a:solidFill>
              <a:schemeClr val="accent4">
                <a:lumMod val="40000"/>
                <a:lumOff val="60000"/>
              </a:schemeClr>
            </a:solidFill>
          </a:ln>
        </p:spPr>
      </p:pic>
      <p:sp>
        <p:nvSpPr>
          <p:cNvPr id="22" name="Прямоугольник 21"/>
          <p:cNvSpPr/>
          <p:nvPr/>
        </p:nvSpPr>
        <p:spPr>
          <a:xfrm>
            <a:off x="1898374" y="15635"/>
            <a:ext cx="9192386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Состав методического объединения</a:t>
            </a:r>
          </a:p>
        </p:txBody>
      </p:sp>
      <p:pic>
        <p:nvPicPr>
          <p:cNvPr id="3" name="Picture 2" descr="C:\Users\Учитель\Desktop\МО\наше  МО\МО 2017-2018\фото Кренделева М..jpeg"/>
          <p:cNvPicPr>
            <a:picLocks noChangeAspect="1" noChangeArrowheads="1"/>
          </p:cNvPicPr>
          <p:nvPr/>
        </p:nvPicPr>
        <p:blipFill>
          <a:blip r:embed="rId8" cstate="print"/>
          <a:srcRect l="15339"/>
          <a:stretch>
            <a:fillRect/>
          </a:stretch>
        </p:blipFill>
        <p:spPr bwMode="auto">
          <a:xfrm>
            <a:off x="2402977" y="635191"/>
            <a:ext cx="1558255" cy="1846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 descr="C:\Users\Учитель\Desktop\моё фото.jpg"/>
          <p:cNvPicPr/>
          <p:nvPr/>
        </p:nvPicPr>
        <p:blipFill>
          <a:blip r:embed="rId9" cstate="print"/>
          <a:srcRect t="3802" r="2375" b="11174"/>
          <a:stretch>
            <a:fillRect/>
          </a:stretch>
        </p:blipFill>
        <p:spPr bwMode="auto">
          <a:xfrm>
            <a:off x="4303271" y="792795"/>
            <a:ext cx="1505375" cy="1846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3" r="1029" b="11835"/>
          <a:stretch/>
        </p:blipFill>
        <p:spPr>
          <a:xfrm>
            <a:off x="9842234" y="3343208"/>
            <a:ext cx="1521758" cy="1966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" t="3433" r="17569" b="29416"/>
          <a:stretch/>
        </p:blipFill>
        <p:spPr>
          <a:xfrm>
            <a:off x="6131649" y="3577366"/>
            <a:ext cx="1605199" cy="1881958"/>
          </a:xfrm>
          <a:prstGeom prst="rect">
            <a:avLst/>
          </a:prstGeom>
          <a:solidFill>
            <a:schemeClr val="bg2"/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/>
          <p:cNvPicPr/>
          <p:nvPr/>
        </p:nvPicPr>
        <p:blipFill rotWithShape="1">
          <a:blip r:embed="rId12" cstate="print"/>
          <a:srcRect l="37242" t="26820" r="39944" b="37227"/>
          <a:stretch/>
        </p:blipFill>
        <p:spPr bwMode="auto">
          <a:xfrm>
            <a:off x="4398992" y="2854622"/>
            <a:ext cx="1477058" cy="1929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9" t="7924" r="44933" b="67737"/>
          <a:stretch/>
        </p:blipFill>
        <p:spPr>
          <a:xfrm>
            <a:off x="597077" y="296481"/>
            <a:ext cx="1543081" cy="1786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9AC7FC2-E2A8-49FD-9C22-FE1A4C3A588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0246" t="2497" r="922" b="8782"/>
          <a:stretch/>
        </p:blipFill>
        <p:spPr>
          <a:xfrm>
            <a:off x="6173330" y="960019"/>
            <a:ext cx="1478704" cy="2056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5"/>
          <a:srcRect l="11719" t="9793" r="11089" b="10819"/>
          <a:stretch/>
        </p:blipFill>
        <p:spPr>
          <a:xfrm>
            <a:off x="7912815" y="2662172"/>
            <a:ext cx="1713127" cy="1818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 descr="Котова НА.jpg"/>
          <p:cNvPicPr>
            <a:picLocks noChangeAspect="1"/>
          </p:cNvPicPr>
          <p:nvPr/>
        </p:nvPicPr>
        <p:blipFill rotWithShape="1">
          <a:blip r:embed="rId16" cstate="print"/>
          <a:srcRect l="1" r="-629" b="14286"/>
          <a:stretch/>
        </p:blipFill>
        <p:spPr>
          <a:xfrm>
            <a:off x="4405258" y="4999222"/>
            <a:ext cx="1470792" cy="1764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 descr="D:\фото к презентации.jpg"/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4" t="-44" r="11034" b="9332"/>
          <a:stretch/>
        </p:blipFill>
        <p:spPr bwMode="auto">
          <a:xfrm>
            <a:off x="528076" y="4490317"/>
            <a:ext cx="1608262" cy="1969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5" r="15198" b="22192"/>
          <a:stretch/>
        </p:blipFill>
        <p:spPr>
          <a:xfrm>
            <a:off x="453795" y="2259899"/>
            <a:ext cx="1702505" cy="20666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533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05310"/>
            <a:ext cx="100143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u="sng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В составе МО учителей начальных классов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398235"/>
              </p:ext>
            </p:extLst>
          </p:nvPr>
        </p:nvGraphicFramePr>
        <p:xfrm>
          <a:off x="1235629" y="4209095"/>
          <a:ext cx="10067108" cy="2089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917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753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82054">
                <a:tc>
                  <a:txBody>
                    <a:bodyPr/>
                    <a:lstStyle/>
                    <a:p>
                      <a:r>
                        <a:rPr lang="ru-RU" sz="2800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Заслуженный учитель РФ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140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Отличник</a:t>
                      </a:r>
                      <a:r>
                        <a:rPr lang="ru-RU" sz="2800" b="1" baseline="0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 народного просвещения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934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Ветеран труда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5592919"/>
              </p:ext>
            </p:extLst>
          </p:nvPr>
        </p:nvGraphicFramePr>
        <p:xfrm>
          <a:off x="316409" y="1254034"/>
          <a:ext cx="10910914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45305"/>
                <a:gridCol w="1865609"/>
              </a:tblGrid>
              <a:tr h="679727"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Учителей</a:t>
                      </a:r>
                      <a:r>
                        <a:rPr lang="ru-RU" sz="2800" b="1" baseline="0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ru-RU" sz="3600" b="1" i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высшей</a:t>
                      </a:r>
                      <a:r>
                        <a:rPr lang="ru-RU" sz="3200" b="1" i="1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квалификационной</a:t>
                      </a:r>
                      <a:r>
                        <a:rPr lang="ru-RU" sz="2800" b="1" baseline="0" dirty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ru-RU" sz="3600" b="1" i="1" baseline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категории</a:t>
                      </a:r>
                      <a:endParaRPr lang="ru-RU" sz="3200" b="1" i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4800" b="1" kern="1200" dirty="0">
                          <a:solidFill>
                            <a:srgbClr val="002060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60511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Учителей </a:t>
                      </a:r>
                      <a:r>
                        <a:rPr lang="ru-RU" sz="3600" b="1" i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первой</a:t>
                      </a:r>
                      <a:r>
                        <a:rPr lang="ru-RU" sz="3200" b="1" i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 </a:t>
                      </a:r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квалификационной </a:t>
                      </a:r>
                      <a:r>
                        <a:rPr lang="ru-RU" sz="3600" b="1" i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категории</a:t>
                      </a:r>
                      <a:endParaRPr lang="ru-RU" sz="3200" b="1" i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4800" b="1" kern="1200" dirty="0">
                          <a:solidFill>
                            <a:srgbClr val="002060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6051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Учителей</a:t>
                      </a: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ru-RU" sz="3600" b="1" i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без</a:t>
                      </a:r>
                      <a:r>
                        <a:rPr lang="ru-RU" sz="2000" b="1" i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 </a:t>
                      </a:r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Calibri" pitchFamily="34" charset="0"/>
                        </a:rPr>
                        <a:t>квалификационной </a:t>
                      </a:r>
                      <a:r>
                        <a:rPr lang="ru-RU" sz="3600" b="1" i="1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категории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kumimoji="0" lang="ru-RU" sz="4800" b="1" kern="1200" dirty="0" smtClean="0">
                          <a:solidFill>
                            <a:srgbClr val="002060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4800" b="1" kern="1200" dirty="0">
                        <a:solidFill>
                          <a:srgbClr val="002060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903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4920" y="808206"/>
            <a:ext cx="8761413" cy="706964"/>
          </a:xfrm>
        </p:spPr>
        <p:txBody>
          <a:bodyPr/>
          <a:lstStyle/>
          <a:p>
            <a:pPr algn="ctr"/>
            <a:r>
              <a:rPr lang="ru-RU" sz="5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Повышение квалификации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132EFD75-A124-4970-B061-FA0D95C167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350476"/>
              </p:ext>
            </p:extLst>
          </p:nvPr>
        </p:nvGraphicFramePr>
        <p:xfrm>
          <a:off x="158862" y="2411992"/>
          <a:ext cx="11926528" cy="42152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1858">
                  <a:extLst>
                    <a:ext uri="{9D8B030D-6E8A-4147-A177-3AD203B41FA5}">
                      <a16:colId xmlns:a16="http://schemas.microsoft.com/office/drawing/2014/main" xmlns="" val="3699367342"/>
                    </a:ext>
                  </a:extLst>
                </a:gridCol>
                <a:gridCol w="5538652">
                  <a:extLst>
                    <a:ext uri="{9D8B030D-6E8A-4147-A177-3AD203B41FA5}">
                      <a16:colId xmlns:a16="http://schemas.microsoft.com/office/drawing/2014/main" xmlns="" val="2712502496"/>
                    </a:ext>
                  </a:extLst>
                </a:gridCol>
                <a:gridCol w="1898468">
                  <a:extLst>
                    <a:ext uri="{9D8B030D-6E8A-4147-A177-3AD203B41FA5}">
                      <a16:colId xmlns:a16="http://schemas.microsoft.com/office/drawing/2014/main" xmlns="" val="661243284"/>
                    </a:ext>
                  </a:extLst>
                </a:gridCol>
                <a:gridCol w="2697550">
                  <a:extLst>
                    <a:ext uri="{9D8B030D-6E8A-4147-A177-3AD203B41FA5}">
                      <a16:colId xmlns:a16="http://schemas.microsoft.com/office/drawing/2014/main" xmlns="" val="2140431380"/>
                    </a:ext>
                  </a:extLst>
                </a:gridCol>
              </a:tblGrid>
              <a:tr h="61333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ru-RU" sz="1600" dirty="0"/>
                        <a:t>ФИО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 pitchFamily="34" charset="0"/>
                          <a:ea typeface="Calibri"/>
                          <a:cs typeface="Times New Roman"/>
                        </a:rPr>
                        <a:t>Название курсов 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 pitchFamily="34" charset="0"/>
                          <a:ea typeface="Calibri"/>
                          <a:cs typeface="Times New Roman"/>
                        </a:rPr>
                        <a:t>Сроки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 pitchFamily="34" charset="0"/>
                          <a:ea typeface="Calibri"/>
                          <a:cs typeface="Times New Roman"/>
                        </a:rPr>
                        <a:t>Место обучения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9383071"/>
                  </a:ext>
                </a:extLst>
              </a:tr>
              <a:tr h="12527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Котова </a:t>
                      </a: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Н.А.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«Организация работы с обучающимися с ограниченными возможностями здоровья (ОВЗ) в соответствии с ФГОС»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25.10.2021г. – 10.11.2021г.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ООО «</a:t>
                      </a:r>
                      <a:r>
                        <a:rPr lang="ru-RU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Инфоурок</a:t>
                      </a:r>
                      <a:r>
                        <a:rPr lang="ru-RU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Смоленск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65717247"/>
                  </a:ext>
                </a:extLst>
              </a:tr>
              <a:tr h="12081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Хватова</a:t>
                      </a:r>
                      <a:r>
                        <a:rPr lang="ru-RU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М.Ю.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«Индивидуализация образовательных маршрутов обучающихся с ОВЗ </a:t>
                      </a:r>
                      <a:endParaRPr lang="ru-RU" sz="20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контексте ФГОС»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07.04.2022г. – 26.05.2022г.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ИМЦ Невского района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140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Мишина </a:t>
                      </a:r>
                      <a:r>
                        <a:rPr lang="ru-RU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Н.В.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Совершенствование методической работы </a:t>
                      </a:r>
                      <a:endParaRPr lang="ru-RU" sz="20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школе»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06.12.2021г - 20.01.2022г.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СПб АППО 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277293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596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Ион (конференц-зал)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3.xml><?xml version="1.0" encoding="utf-8"?>
<a:theme xmlns:a="http://schemas.openxmlformats.org/drawingml/2006/main" name="1_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Ион (конференц-зал)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4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5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6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7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8.xml><?xml version="1.0" encoding="utf-8"?>
<a:theme xmlns:a="http://schemas.openxmlformats.org/drawingml/2006/main" name="1_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9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Главное мероприятие</Template>
  <TotalTime>3095</TotalTime>
  <Words>2939</Words>
  <Application>Microsoft Office PowerPoint</Application>
  <PresentationFormat>Широкоэкранный</PresentationFormat>
  <Paragraphs>609</Paragraphs>
  <Slides>42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9</vt:i4>
      </vt:variant>
      <vt:variant>
        <vt:lpstr>Заголовки слайдов</vt:lpstr>
      </vt:variant>
      <vt:variant>
        <vt:i4>42</vt:i4>
      </vt:variant>
    </vt:vector>
  </HeadingPairs>
  <TitlesOfParts>
    <vt:vector size="65" baseType="lpstr">
      <vt:lpstr>Arial</vt:lpstr>
      <vt:lpstr>Calibri</vt:lpstr>
      <vt:lpstr>Cambria</vt:lpstr>
      <vt:lpstr>Century</vt:lpstr>
      <vt:lpstr>Century Gothic</vt:lpstr>
      <vt:lpstr>Corbel</vt:lpstr>
      <vt:lpstr>Franklin Gothic Book</vt:lpstr>
      <vt:lpstr>Garamond</vt:lpstr>
      <vt:lpstr>Georgia</vt:lpstr>
      <vt:lpstr>Impact</vt:lpstr>
      <vt:lpstr>Times New Roman</vt:lpstr>
      <vt:lpstr>Trebuchet MS</vt:lpstr>
      <vt:lpstr>Wingdings</vt:lpstr>
      <vt:lpstr>Wingdings 3</vt:lpstr>
      <vt:lpstr>Главное мероприятие</vt:lpstr>
      <vt:lpstr>Ион (конференц-зал)</vt:lpstr>
      <vt:lpstr>1_Ион (конференц-зал)</vt:lpstr>
      <vt:lpstr>Легкий дым</vt:lpstr>
      <vt:lpstr>Савон</vt:lpstr>
      <vt:lpstr>Грань</vt:lpstr>
      <vt:lpstr>Параллакс</vt:lpstr>
      <vt:lpstr>1_Грань</vt:lpstr>
      <vt:lpstr>Crop</vt:lpstr>
      <vt:lpstr>Презентация PowerPoint</vt:lpstr>
      <vt:lpstr>Методическая тема объединения учителей начальных классов</vt:lpstr>
      <vt:lpstr>Цель работы методического объединения                                            учителей начальных классов </vt:lpstr>
      <vt:lpstr>Задачи методического объединения                                       на 2021-2022 учебный год </vt:lpstr>
      <vt:lpstr>Презентация PowerPoint</vt:lpstr>
      <vt:lpstr>Презентация PowerPoint</vt:lpstr>
      <vt:lpstr>Презентация PowerPoint</vt:lpstr>
      <vt:lpstr>Презентация PowerPoint</vt:lpstr>
      <vt:lpstr>Повышение квалификации</vt:lpstr>
      <vt:lpstr>Повышение уровня педагогического мастерства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Методическая тема объединения учителей начальных классов</vt:lpstr>
      <vt:lpstr>Цель работы методического объединения                                            учителей начальных классов </vt:lpstr>
      <vt:lpstr>Задачи методического объединения                                       на 2022-2023 учебный год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Учитель</cp:lastModifiedBy>
  <cp:revision>439</cp:revision>
  <dcterms:created xsi:type="dcterms:W3CDTF">2020-06-15T13:58:02Z</dcterms:created>
  <dcterms:modified xsi:type="dcterms:W3CDTF">2022-09-16T10:06:04Z</dcterms:modified>
</cp:coreProperties>
</file>