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63" r:id="rId5"/>
    <p:sldId id="290" r:id="rId6"/>
    <p:sldId id="262" r:id="rId7"/>
    <p:sldId id="267" r:id="rId8"/>
    <p:sldId id="268" r:id="rId9"/>
    <p:sldId id="281" r:id="rId10"/>
    <p:sldId id="289" r:id="rId11"/>
    <p:sldId id="285" r:id="rId12"/>
    <p:sldId id="291" r:id="rId13"/>
    <p:sldId id="264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E95B3-030E-42AA-BF47-91AB77BB0421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40700-6EEB-4E98-9B66-E9AA27162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1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0700-6EEB-4E98-9B66-E9AA271620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1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01A89-0B88-447C-8490-698481FF47D9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46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E1FC-AB72-4EFC-9FEC-0BBDE23FDBA4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EFD5-D62F-4FE1-AB46-F214A8D12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835746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700" b="1" i="1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Государственное бюджетное общеобразовательное учреждение №31 школа-интернат Невского района Санкт-Петербурга</a:t>
            </a:r>
            <a:r>
              <a:rPr lang="ru-RU" sz="1900" b="1" i="1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900" b="1" i="1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700" b="1" i="1" kern="0" dirty="0">
                <a:solidFill>
                  <a:srgbClr val="2A3701"/>
                </a:solidFill>
                <a:latin typeface="Tunga" pitchFamily="2"/>
                <a:ea typeface="+mn-ea"/>
                <a:cs typeface="+mn-cs"/>
              </a:rPr>
              <a:t/>
            </a:r>
            <a:br>
              <a:rPr lang="ru-RU" sz="3700" b="1" i="1" kern="0" dirty="0">
                <a:solidFill>
                  <a:srgbClr val="2A3701"/>
                </a:solidFill>
                <a:latin typeface="Tunga" pitchFamily="2"/>
                <a:ea typeface="+mn-ea"/>
                <a:cs typeface="+mn-cs"/>
              </a:rPr>
            </a:br>
            <a:r>
              <a:rPr lang="ru-RU" sz="3700" b="1" i="1" kern="0" dirty="0">
                <a:solidFill>
                  <a:srgbClr val="2A370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Методическое объединение</a:t>
            </a:r>
            <a:br>
              <a:rPr lang="ru-RU" sz="3700" b="1" i="1" kern="0" dirty="0">
                <a:solidFill>
                  <a:srgbClr val="2A370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700" b="1" i="1" kern="0" dirty="0">
                <a:solidFill>
                  <a:srgbClr val="2A370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учителей</a:t>
            </a:r>
            <a:br>
              <a:rPr lang="ru-RU" sz="3700" b="1" i="1" kern="0" dirty="0">
                <a:solidFill>
                  <a:srgbClr val="2A370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700" b="1" i="1" kern="0" dirty="0">
                <a:solidFill>
                  <a:srgbClr val="2A370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словесности </a:t>
            </a:r>
            <a:br>
              <a:rPr lang="ru-RU" sz="3700" b="1" i="1" kern="0" dirty="0">
                <a:solidFill>
                  <a:srgbClr val="2A370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700" b="1" i="1" kern="0" dirty="0">
                <a:solidFill>
                  <a:srgbClr val="2A370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br>
              <a:rPr lang="ru-RU" sz="3700" b="1" i="1" kern="0" dirty="0">
                <a:solidFill>
                  <a:srgbClr val="2A370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700" b="1" i="1" kern="0" dirty="0">
                <a:solidFill>
                  <a:srgbClr val="2A370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обществознания</a:t>
            </a:r>
            <a:br>
              <a:rPr lang="ru-RU" sz="3700" b="1" i="1" kern="0" dirty="0">
                <a:solidFill>
                  <a:srgbClr val="2A370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381327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10128D-5F09-412C-9DC3-77B46A808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840" y="4869160"/>
            <a:ext cx="3235605" cy="2142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25708"/>
            <a:ext cx="6614392" cy="346050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Миронюк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Ольга Игоревна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839869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Высшее, РГПУ им.  А.И.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Герцена,ИДОиР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кафедра сурдопедагогики, специальное (дефектологическое)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образование, 2021.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Педагогический стаж работы:</a:t>
            </a:r>
            <a:r>
              <a:rPr lang="ru-RU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 работы в ГБОУ № 31-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869160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3A9345-2E36-476F-8C30-B4D1F23E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67" y="2276872"/>
            <a:ext cx="2451133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Михайлова</a:t>
            </a:r>
            <a:b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Дарья Владимировна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Учитель\Desktop\Воспитатель Татьяна Романовна\МО воспитателей\Фото воспитателей\IMG_6760-11-09-19-01-56.JPG"/>
          <p:cNvPicPr>
            <a:picLocks noChangeAspect="1" noChangeArrowheads="1"/>
          </p:cNvPicPr>
          <p:nvPr/>
        </p:nvPicPr>
        <p:blipFill>
          <a:blip r:embed="rId2" cstate="print"/>
          <a:srcRect l="10115" r="10655" b="7462"/>
          <a:stretch>
            <a:fillRect/>
          </a:stretch>
        </p:blipFill>
        <p:spPr bwMode="auto">
          <a:xfrm>
            <a:off x="127990" y="1700808"/>
            <a:ext cx="274980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59832" y="980728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Высшее, РГПУ им.  А.И. Герцена, факультет коррекционной педагогики, кафедра сурдопедагогики, специальное (дефектологическое) образование,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2016г. – бакалавр.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РГПУ им.  А.И. Герцена, институт дефектологического образования и реабилитации, кафедра сурдопедагогики, специальное (дефектологическое) образование – 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2018г. – магистр.</a:t>
            </a:r>
          </a:p>
          <a:p>
            <a:r>
              <a:rPr lang="ru-RU" sz="16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Педагогический стаж работы: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(на 01.06.2022)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4,9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года</a:t>
            </a:r>
          </a:p>
          <a:p>
            <a:r>
              <a:rPr lang="ru-RU" sz="16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Стаж работы в ГБОУ № 31: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4,9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года</a:t>
            </a:r>
          </a:p>
          <a:p>
            <a:r>
              <a:rPr lang="ru-RU" sz="16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r>
              <a:rPr lang="ru-RU" sz="1600" u="sng" dirty="0">
                <a:solidFill>
                  <a:srgbClr val="00B050"/>
                </a:solidFill>
              </a:rPr>
              <a:t>: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Диплом о профессиональной переподготовке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программе «Русский язык и литература: теория и методика преподавания в образовательной организации» ООО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270 часов.  23.08.2020г. –  05.11.2020г.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062" y="4221088"/>
            <a:ext cx="62662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«Совершенствование предметных и методических компетенций педагогических работников (в том числе в области формирования функциональной грамотности) в рамках реализации федерального проекта «Учитель будущего». ФГАОУ доп.профессионального образования «Академия реализации государственной политики и профессионального развития работников образования Министерства просвещения РФ». 112 часов. 02.06.2020г. – 30.11.2020г.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«Организация деятельности педагогических работников по классному руководству». ООО «Центр инновационного образования и воспитания». 17 часов. 04.10.2020г. </a:t>
            </a:r>
          </a:p>
          <a:p>
            <a:pPr>
              <a:buFont typeface="Arial" pitchFamily="34" charset="0"/>
              <a:buChar char="•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44" y="163118"/>
            <a:ext cx="6614392" cy="673594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Фихт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Елизавета Игоревна</a:t>
            </a:r>
            <a:b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4790" y="2903005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Высшее, РГПУ им.  А.И.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Герцена,ИДОиР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кафедра сурдопедагогики, специальное (дефектологическое) образование,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магистр.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Педагогический стаж работы:</a:t>
            </a:r>
            <a:r>
              <a:rPr lang="ru-RU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2,5 года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 работы в ГБОУ № 31-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2,5 года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429937-7F50-4BF3-91FA-01B652AD3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" y="1971096"/>
            <a:ext cx="2885354" cy="36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1677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400" b="1" i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Яшкута</a:t>
            </a:r>
            <a:r>
              <a:rPr lang="ru-RU" altLang="ru-RU" sz="24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Маргарита Юрьевна  </a:t>
            </a:r>
            <a:r>
              <a:rPr lang="ru-RU" altLang="ru-RU" sz="18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высшей квалификационной категории </a:t>
            </a:r>
            <a:br>
              <a:rPr lang="ru-RU" altLang="ru-RU" sz="1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( распоряжение Комитета по образованию №2481-р от  22.12.2020 г.)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3" descr="C:\Users\Учитель\Documents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916832"/>
            <a:ext cx="2955515" cy="37338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92D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419873" y="1628800"/>
            <a:ext cx="57241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i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Педагогический стаж  и стаж работы в школе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– 11,9 лет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2000" b="1" i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alt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Содержание, формы и методы воспитательной работы классного руководителя в условиях внедрения ФГОС</a:t>
            </a: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», НМЦ,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(2019)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«Содержание, формы и методы воспитательной работы классного руководителя в условиях внедрения ФГОС» с 13.11.2019-27.11.2019 .  36 часов.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440156" y="4077072"/>
            <a:ext cx="55933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«Использование информационно-коммуникационных технологий (ИКТ) согласно действующим образовательным стандартам (ФГОС).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Microsoft Windows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10.» - 2020г.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ЦИОиВ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«Организация деятельности педагогических работников по классному руководству» 17 часов серия 443 №320314 от 29.09.2020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«Внедрение и 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учебного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процесса с использованием современных педагогических технологий в контексте реализации  обновлённых ФГОС НООО и ООО» - с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20.04 по 4.05.2022г. (72ч)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6699"/>
              </p:ext>
            </p:extLst>
          </p:nvPr>
        </p:nvGraphicFramePr>
        <p:xfrm>
          <a:off x="838200" y="762000"/>
          <a:ext cx="8077200" cy="170688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дефектологическое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педагогическое (специальная педагогика)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541" name="Rectangle 4"/>
          <p:cNvSpPr>
            <a:spLocks noChangeArrowheads="1"/>
          </p:cNvSpPr>
          <p:nvPr/>
        </p:nvSpPr>
        <p:spPr bwMode="auto">
          <a:xfrm>
            <a:off x="3200400" y="0"/>
            <a:ext cx="26955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 dirty="0"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endParaRPr lang="ru-RU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55776" y="3212976"/>
          <a:ext cx="4051300" cy="960120"/>
        </p:xfrm>
        <a:graphic>
          <a:graphicData uri="http://schemas.openxmlformats.org/drawingml/2006/table">
            <a:tbl>
              <a:tblPr/>
              <a:tblGrid>
                <a:gridCol w="2025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категория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553" name="Rectangle 6"/>
          <p:cNvSpPr>
            <a:spLocks noChangeArrowheads="1"/>
          </p:cNvSpPr>
          <p:nvPr/>
        </p:nvSpPr>
        <p:spPr bwMode="auto">
          <a:xfrm>
            <a:off x="3491880" y="2492896"/>
            <a:ext cx="203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Категория:</a:t>
            </a:r>
            <a:endParaRPr lang="ru-RU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941168"/>
            <a:ext cx="735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УЧИТЕЛЯ НЕ ИМЕЮТ КАТЕГОРИИ (МОЛОДЫЕ СПЕЦИАЛИСТЫ)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18"/>
          <p:cNvSpPr>
            <a:spLocks noChangeArrowheads="1"/>
          </p:cNvSpPr>
          <p:nvPr/>
        </p:nvSpPr>
        <p:spPr bwMode="auto">
          <a:xfrm>
            <a:off x="838200" y="-7938"/>
            <a:ext cx="7816850" cy="15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в 2021-2022 учебном году:</a:t>
            </a:r>
            <a:endParaRPr lang="ru-RU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Переподготовка:</a:t>
            </a:r>
            <a:endParaRPr lang="ru-RU" sz="2400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980728"/>
          <a:ext cx="8568953" cy="5678555"/>
        </p:xfrm>
        <a:graphic>
          <a:graphicData uri="http://schemas.openxmlformats.org/drawingml/2006/table">
            <a:tbl>
              <a:tblPr/>
              <a:tblGrid>
                <a:gridCol w="2855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6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02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Григорьева Инна Аркадьевна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«Реализация требований обновленных ФГОС в работе учителя» (5 класс).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ЦНППМ  Санкт-Петербургская Академия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постдипломного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педагогического 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3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Жукова Анна Дмитриевна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«Современные подходы к организации обучения и школьников с кохлеарными имплантами.»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8407-ГЗ-ДПО, 770600069845,72 часа, «Институт коррекционной педагогики Российской академии образования»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6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Седельникова Ольга Игоревна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«Реализация требований обновленных ФГОС в работе учителя» (5 класс). 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«Школа современного учителя»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ЦНППМ  Санкт-Петербургская Академия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постдипломного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педагогического 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040000365034, Москва, 100 часов, Академия реализации государственной политики и профессионального развития работников образования Министерства просвещения Российской Федерации (2021)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05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Шаркова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Ольга Михайловна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Цифровая экосистема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дополнительного профессионального образования «Школа современного учителя. Развитие читательской грамотности».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48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Яшкута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Маргарита Юрьевна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1.  «Введение и развитие учебного процесса с использованием современных педагогических технологий в контексте реализации обновленных ФГОС НОО и  ООО».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2.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Физкультурно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- оздоровительная и спортивно массовая работа с населением», 300 часов, специальность «Инструктор по спорту, специалист центра тестирования ВФСК «Готов к труду и обороне».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72 часа, ООО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Инфоурок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» с 20.0422 по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04 .05.2022 № 329595 ПК 00331558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НГУ им. П.Ф. Лесгафта, 300 часов, 2021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44624"/>
            <a:ext cx="8856984" cy="669674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  <a:defRPr/>
            </a:pPr>
            <a:r>
              <a:rPr lang="ru-RU" altLang="ru-RU" sz="112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методического объединения: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Седельникова Ольга Игоревна - председатель МО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9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Шаркова</a:t>
            </a:r>
            <a:r>
              <a:rPr lang="ru-RU" alt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Михайловна– секретарь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Григорьева Инна Аркадьевна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Жукова Анна Дмитриевна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Зарецкая Елена Николаевна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Крестовская Александра Андреевна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9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Миронюк</a:t>
            </a: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Игоревна</a:t>
            </a:r>
            <a:endParaRPr lang="ru-RU" altLang="ru-RU" sz="9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Михайлова Дарья Владимировна</a:t>
            </a:r>
            <a:endParaRPr lang="ru-RU" altLang="ru-RU" sz="9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9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Фихт</a:t>
            </a:r>
            <a:r>
              <a:rPr 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Елизавета Игоревна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altLang="ru-RU" sz="9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Яшкута</a:t>
            </a:r>
            <a:r>
              <a:rPr lang="ru-RU" altLang="ru-RU" sz="9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Маргарита Юрьевна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sz="64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None/>
              <a:defRPr/>
            </a:pPr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0" y="1726703"/>
            <a:ext cx="1752600" cy="427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Григорьева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Инна Аркадьевна</a:t>
            </a: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2590800" y="1828800"/>
            <a:ext cx="236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400" b="1">
              <a:solidFill>
                <a:schemeClr val="tx2"/>
              </a:solidFill>
            </a:endParaRP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3581400" y="1752600"/>
            <a:ext cx="2819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400" b="1">
              <a:solidFill>
                <a:schemeClr val="tx2"/>
              </a:solidFill>
            </a:endParaRPr>
          </a:p>
        </p:txBody>
      </p:sp>
      <p:sp>
        <p:nvSpPr>
          <p:cNvPr id="15365" name="Rectangle 16"/>
          <p:cNvSpPr>
            <a:spLocks noChangeArrowheads="1"/>
          </p:cNvSpPr>
          <p:nvPr/>
        </p:nvSpPr>
        <p:spPr bwMode="auto">
          <a:xfrm>
            <a:off x="457200" y="4038600"/>
            <a:ext cx="2514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400" b="1">
              <a:solidFill>
                <a:schemeClr val="tx2"/>
              </a:solidFill>
            </a:endParaRPr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4076555" y="3882756"/>
            <a:ext cx="274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Миронюк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Игоревна</a:t>
            </a:r>
          </a:p>
        </p:txBody>
      </p:sp>
      <p:sp>
        <p:nvSpPr>
          <p:cNvPr id="13319" name="Rectangle 18"/>
          <p:cNvSpPr>
            <a:spLocks noChangeArrowheads="1"/>
          </p:cNvSpPr>
          <p:nvPr/>
        </p:nvSpPr>
        <p:spPr bwMode="auto">
          <a:xfrm>
            <a:off x="187418" y="1931431"/>
            <a:ext cx="1981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Седельникова  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Игоревна</a:t>
            </a:r>
          </a:p>
        </p:txBody>
      </p:sp>
      <p:sp>
        <p:nvSpPr>
          <p:cNvPr id="15368" name="Rectangle 19"/>
          <p:cNvSpPr>
            <a:spLocks noChangeArrowheads="1"/>
          </p:cNvSpPr>
          <p:nvPr/>
        </p:nvSpPr>
        <p:spPr bwMode="auto">
          <a:xfrm>
            <a:off x="6019800" y="4800600"/>
            <a:ext cx="3124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1400" b="1">
              <a:solidFill>
                <a:schemeClr val="tx2"/>
              </a:solidFill>
            </a:endParaRPr>
          </a:p>
        </p:txBody>
      </p:sp>
      <p:pic>
        <p:nvPicPr>
          <p:cNvPr id="15369" name="Picture 19" descr="P1010231"/>
          <p:cNvPicPr>
            <a:picLocks noChangeAspect="1" noChangeArrowheads="1"/>
          </p:cNvPicPr>
          <p:nvPr/>
        </p:nvPicPr>
        <p:blipFill>
          <a:blip r:embed="rId2" cstate="print"/>
          <a:srcRect l="26857" t="13892" r="33560" b="30977"/>
          <a:stretch>
            <a:fillRect/>
          </a:stretch>
        </p:blipFill>
        <p:spPr bwMode="auto">
          <a:xfrm>
            <a:off x="439695" y="153405"/>
            <a:ext cx="1385732" cy="1541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72" name="Picture 23" descr="C:\Users\Учитель\Documents\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783" y="4490936"/>
            <a:ext cx="1145033" cy="1556794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3325" name="TextBox 25"/>
          <p:cNvSpPr txBox="1">
            <a:spLocks noChangeArrowheads="1"/>
          </p:cNvSpPr>
          <p:nvPr/>
        </p:nvSpPr>
        <p:spPr bwMode="auto">
          <a:xfrm>
            <a:off x="4412006" y="6024937"/>
            <a:ext cx="2072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Яшкута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Маргарита Юрьевна</a:t>
            </a:r>
          </a:p>
        </p:txBody>
      </p:sp>
      <p:pic>
        <p:nvPicPr>
          <p:cNvPr id="22" name="Picture 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0345" y="128225"/>
            <a:ext cx="1088918" cy="156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27" name="TextBox 22"/>
          <p:cNvSpPr txBox="1">
            <a:spLocks noChangeArrowheads="1"/>
          </p:cNvSpPr>
          <p:nvPr/>
        </p:nvSpPr>
        <p:spPr bwMode="auto">
          <a:xfrm>
            <a:off x="2453355" y="1722179"/>
            <a:ext cx="1767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Шаркова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Михайловна</a:t>
            </a:r>
          </a:p>
        </p:txBody>
      </p:sp>
      <p:pic>
        <p:nvPicPr>
          <p:cNvPr id="19" name="Picture 2" descr="C:\Users\Учитель\Documents\отчёты по МО\МО 2017-2018\sDrjJSOVmJ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8695" y="139511"/>
            <a:ext cx="126734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30" name="TextBox 20"/>
          <p:cNvSpPr txBox="1">
            <a:spLocks noChangeArrowheads="1"/>
          </p:cNvSpPr>
          <p:nvPr/>
        </p:nvSpPr>
        <p:spPr bwMode="auto">
          <a:xfrm>
            <a:off x="6787142" y="1753068"/>
            <a:ext cx="1671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Жукова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Дмитриевна</a:t>
            </a:r>
          </a:p>
        </p:txBody>
      </p:sp>
      <p:pic>
        <p:nvPicPr>
          <p:cNvPr id="20" name="Picture 21" descr="G:\Новая папка (2)\IMG_2530.jpg_Thumbnail0.jpg"/>
          <p:cNvPicPr>
            <a:picLocks noChangeAspect="1" noChangeArrowheads="1"/>
          </p:cNvPicPr>
          <p:nvPr/>
        </p:nvPicPr>
        <p:blipFill>
          <a:blip r:embed="rId6" cstate="print"/>
          <a:srcRect l="17228" t="23438" r="10151" b="14062"/>
          <a:stretch>
            <a:fillRect/>
          </a:stretch>
        </p:blipFill>
        <p:spPr bwMode="auto">
          <a:xfrm>
            <a:off x="657797" y="2331862"/>
            <a:ext cx="117193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-473662" y="3892192"/>
            <a:ext cx="324036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Зарецкая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Николаевна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28" y="2334204"/>
            <a:ext cx="1204082" cy="1484784"/>
          </a:xfrm>
          <a:prstGeom prst="rect">
            <a:avLst/>
          </a:prstGeom>
          <a:solidFill>
            <a:schemeClr val="accent2"/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2339707" y="3848289"/>
            <a:ext cx="207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Крестовская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Александра Андреевна</a:t>
            </a:r>
          </a:p>
        </p:txBody>
      </p:sp>
      <p:pic>
        <p:nvPicPr>
          <p:cNvPr id="23" name="Picture 2" descr="C:\Users\Учитель\Desktop\Воспитатель Татьяна Романовна\МО воспитателей\Фото воспитателей\IMG_6760-11-09-19-01-56.JPG"/>
          <p:cNvPicPr>
            <a:picLocks noChangeAspect="1" noChangeArrowheads="1"/>
          </p:cNvPicPr>
          <p:nvPr/>
        </p:nvPicPr>
        <p:blipFill>
          <a:blip r:embed="rId8" cstate="print"/>
          <a:srcRect l="10115" r="10655" b="7462"/>
          <a:stretch>
            <a:fillRect/>
          </a:stretch>
        </p:blipFill>
        <p:spPr bwMode="auto">
          <a:xfrm>
            <a:off x="7030376" y="2331862"/>
            <a:ext cx="118475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644437" y="3844030"/>
            <a:ext cx="1941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Михайлова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Дарья Владимировна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4128" y="6133832"/>
            <a:ext cx="1849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Фихт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Елизавета Игоревна</a:t>
            </a:r>
          </a:p>
        </p:txBody>
      </p:sp>
      <p:pic>
        <p:nvPicPr>
          <p:cNvPr id="15362" name="Picture 2" descr="C:\Users\Учитель\Documents\отчёты по МО\2021-2022\Григорьев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16965"/>
            <a:ext cx="1267340" cy="1606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E2DE792-5074-40CC-A554-546ECC634E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70" t="-1071" r="14924"/>
          <a:stretch/>
        </p:blipFill>
        <p:spPr>
          <a:xfrm>
            <a:off x="2509520" y="4399502"/>
            <a:ext cx="1393142" cy="17090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F966BA-A73E-453B-B380-3609F63759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3296" y="2229708"/>
            <a:ext cx="1390008" cy="16391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25F3D0-B95F-4810-9854-50AEF477AD6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3361" b="25134"/>
          <a:stretch/>
        </p:blipFill>
        <p:spPr>
          <a:xfrm>
            <a:off x="2575032" y="4415412"/>
            <a:ext cx="1302881" cy="1695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534"/>
            <a:ext cx="8229600" cy="1278294"/>
          </a:xfrm>
        </p:spPr>
        <p:txBody>
          <a:bodyPr>
            <a:normAutofit fontScale="90000"/>
          </a:bodyPr>
          <a:lstStyle/>
          <a:p>
            <a:r>
              <a:rPr lang="ru-RU" alt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Седельникова Ольга Игоревна</a:t>
            </a:r>
            <a:br>
              <a:rPr lang="ru-RU" alt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председатель МО</a:t>
            </a:r>
            <a:r>
              <a:rPr lang="ru-RU" altLang="ru-RU" sz="1800" b="1" i="1" dirty="0">
                <a:solidFill>
                  <a:srgbClr val="7030A0"/>
                </a:solidFill>
              </a:rPr>
              <a:t/>
            </a:r>
            <a:br>
              <a:rPr lang="ru-RU" altLang="ru-RU" sz="1800" b="1" i="1" dirty="0">
                <a:solidFill>
                  <a:srgbClr val="7030A0"/>
                </a:solidFill>
              </a:rPr>
            </a:br>
            <a:r>
              <a:rPr lang="ru-RU" altLang="ru-RU" sz="1800" b="1" i="1" dirty="0">
                <a:solidFill>
                  <a:srgbClr val="7030A0"/>
                </a:solidFill>
              </a:rPr>
              <a:t> </a:t>
            </a:r>
            <a:r>
              <a:rPr lang="ru-RU" alt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высшей квалификационной категории</a:t>
            </a:r>
            <a:br>
              <a:rPr lang="ru-RU" alt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(пр.№3015-р от 04.10.2017)</a:t>
            </a:r>
            <a:br>
              <a:rPr lang="ru-RU" alt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P1010231"/>
          <p:cNvPicPr>
            <a:picLocks noChangeAspect="1" noChangeArrowheads="1"/>
          </p:cNvPicPr>
          <p:nvPr/>
        </p:nvPicPr>
        <p:blipFill>
          <a:blip r:embed="rId2" cstate="print"/>
          <a:srcRect l="26852" t="13890" r="33557" b="30972"/>
          <a:stretch>
            <a:fillRect/>
          </a:stretch>
        </p:blipFill>
        <p:spPr>
          <a:xfrm>
            <a:off x="179512" y="1844824"/>
            <a:ext cx="3429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CC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47456" y="1628800"/>
            <a:ext cx="4896544" cy="4899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sz="2000" b="1" i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Высшее, РГПУ им.А И Герцена, закончила в 1998 году.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000" b="1" i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Педагогический стаж и стаж работы в школе 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– 24,6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b="1" i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Профессиональная переподготовка по программе «Русский язык и литература: «Теория и методика преподавания в образовательной организации» – 2017-2018.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«Содержание, формы и методы воспитательной работы классного руководителя в условиях реализации ФГОС», 36 часов, 2021 г. ИМЦ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«Реализация требований обновленных ФГОС в работе учителя» (5 класс). 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20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alt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pPr lvl="0"/>
            <a:r>
              <a:rPr lang="ru-RU" sz="20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Шаркова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Ольга Михайловна</a:t>
            </a: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секретарь      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высшей квалификационной категории </a:t>
            </a:r>
            <a:br>
              <a:rPr 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(2021г. распоряжение КО по Санкт-Петербургу </a:t>
            </a:r>
            <a:r>
              <a:rPr lang="ru-RU" sz="1800" i="1" dirty="0">
                <a:solidFill>
                  <a:schemeClr val="accent4">
                    <a:lumMod val="75000"/>
                  </a:schemeClr>
                </a:solidFill>
              </a:rPr>
              <a:t>№2719-р)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844824"/>
            <a:ext cx="2411760" cy="347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113384" y="1350281"/>
            <a:ext cx="5940152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defRPr/>
            </a:pP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FFAC33"/>
              </a:buCl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высшее, Витебский ГУ в 1999г. (учитель белорусского языка и литературы); Витебский ГИ переподготовки специалистов образования (дефектология) в 2001г.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26 лет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 работы в школе</a:t>
            </a:r>
            <a:r>
              <a:rPr lang="ru-RU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20 лет</a:t>
            </a:r>
          </a:p>
          <a:p>
            <a:pPr>
              <a:lnSpc>
                <a:spcPct val="80000"/>
              </a:lnSpc>
              <a:buClr>
                <a:srgbClr val="FF0000"/>
              </a:buClr>
              <a:defRPr/>
            </a:pPr>
            <a:r>
              <a:rPr lang="ru-RU" sz="20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Профессиональная переподготовка по программе «Русский язык и литература: теория и методика преподавания в образовательной организации» - 16.05.2018.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«Использование компьютерных технологий в процессе обучения в условиях реализации ФГОС» ООО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»30.04.19 – 15.05.19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Победитель Всероссийской олимпиады для учителей «ФГОС проверка» -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место (2017г.)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59832" y="4674622"/>
            <a:ext cx="59046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компьютерных технологий в процессе обучения в условиях реализации ФГОС» 72 часа ООО «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Инфоурок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»,2021г.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«Воспитательная деятельность классного руководителя в условиях введения ФГОС» – 36ч. ИМЦ Невского района. 2021г.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Цифровая экосистема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«Школа современного учителя. Развитие читательской грамотности» - май 2022г.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282154"/>
          </a:xfrm>
        </p:spPr>
        <p:txBody>
          <a:bodyPr>
            <a:noAutofit/>
          </a:bodyPr>
          <a:lstStyle/>
          <a:p>
            <a:r>
              <a:rPr lang="ru-RU" altLang="ru-RU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Григорьева Инна Аркадьевна </a:t>
            </a:r>
            <a:r>
              <a:rPr lang="ru-RU" altLang="ru-RU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высшей квалификационной категории (распоряжение № 2022 – р от 28.10.2020 г.)</a:t>
            </a:r>
            <a:br>
              <a:rPr lang="ru-RU" altLang="ru-RU" sz="2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Почётная грамота Министерства просвещения РФ (приказ № 42 от 02.03.2021 )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7762" y="1700808"/>
            <a:ext cx="6063885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FF00FF"/>
              </a:buClr>
              <a:buBlip>
                <a:blip r:embed="rId2"/>
              </a:buBlip>
              <a:defRPr/>
            </a:pPr>
            <a:r>
              <a:rPr lang="ru-RU" altLang="ru-RU" sz="2000" b="1" i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alt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FF00FF"/>
              </a:buClr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ЛГПИ им. А.И. Герцена </a:t>
            </a:r>
          </a:p>
          <a:p>
            <a:pPr>
              <a:lnSpc>
                <a:spcPct val="80000"/>
              </a:lnSpc>
              <a:buClr>
                <a:srgbClr val="FF00FF"/>
              </a:buClr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(дефектологический ф-т, сурдопедагогика) - 1990г.</a:t>
            </a:r>
            <a:endParaRPr lang="ru-RU" altLang="ru-RU" sz="2000" b="1" i="1" u="sng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FF"/>
              </a:buClr>
              <a:buBlip>
                <a:blip r:embed="rId2"/>
              </a:buBlip>
              <a:defRPr/>
            </a:pPr>
            <a:r>
              <a:rPr lang="ru-RU" altLang="ru-RU" sz="2000" b="1" i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Общий педагогический стаж –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32,6</a:t>
            </a:r>
            <a:endParaRPr lang="en-US" alt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b="1" i="1" u="sng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FF"/>
              </a:buClr>
              <a:buBlip>
                <a:blip r:embed="rId2"/>
              </a:buBlip>
              <a:defRPr/>
            </a:pPr>
            <a:r>
              <a:rPr lang="ru-RU" altLang="ru-RU" sz="2000" b="1" i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Стаж работы в школе -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20,6</a:t>
            </a:r>
            <a:endParaRPr lang="ru-RU" alt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FF"/>
              </a:buClr>
              <a:buBlip>
                <a:blip r:embed="rId2"/>
              </a:buBlip>
              <a:defRPr/>
            </a:pPr>
            <a:endParaRPr lang="ru-RU" altLang="ru-RU" b="1" i="1" u="sng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FF"/>
              </a:buClr>
              <a:buBlip>
                <a:blip r:embed="rId2"/>
              </a:buBlip>
              <a:defRPr/>
            </a:pPr>
            <a:r>
              <a:rPr lang="ru-RU" altLang="ru-RU" b="1" i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pPr marL="285750" indent="-285750">
              <a:lnSpc>
                <a:spcPct val="80000"/>
              </a:lnSpc>
              <a:buClr>
                <a:srgbClr val="FF00FF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«ФГОС: современные образовательные технологии на уроке и во внеурочной деятельности» АППО, кафедра основного и среднего образования. 24.01.19 – 23.05.19</a:t>
            </a:r>
          </a:p>
          <a:p>
            <a:pPr marL="285750" indent="-285750">
              <a:lnSpc>
                <a:spcPct val="80000"/>
              </a:lnSpc>
              <a:buClr>
                <a:srgbClr val="FF00FF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деятельности педагогических работников по классному руководству, реализуемую при поддержке Минобрнауки  России» - 17 ч. ООО «Центр инновационного образования и воспитания», 2020г.</a:t>
            </a:r>
          </a:p>
          <a:p>
            <a:pPr marL="285750" indent="-285750">
              <a:lnSpc>
                <a:spcPct val="80000"/>
              </a:lnSpc>
              <a:buClr>
                <a:srgbClr val="FF00FF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деятельности педагогических работников по классному руководству» – 17ч.ООО Центр инновационного образования и воспитания, 2020г.</a:t>
            </a:r>
          </a:p>
          <a:p>
            <a:pPr marL="285750" indent="-285750">
              <a:lnSpc>
                <a:spcPct val="80000"/>
              </a:lnSpc>
              <a:buClr>
                <a:srgbClr val="FF00FF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«Воспитательная деятельность классного руководителя в условиях введения ФГОС» – 36ч. ИМЦ Невского района. 2021г.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«Реализация требований обновленных ФГОС в работе учителя» (5 класс) – 2022г. 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80000"/>
              </a:lnSpc>
              <a:buClr>
                <a:srgbClr val="FF00FF"/>
              </a:buClr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>
              <a:spcBef>
                <a:spcPct val="0"/>
              </a:spcBef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>
              <a:spcBef>
                <a:spcPct val="0"/>
              </a:spcBef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Учитель\Documents\отчёты по МО\2021-2022\Григорь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64" y="1882350"/>
            <a:ext cx="302433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Жукова Анна Дмитриевна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03.07.2019 год, № 1985-р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Picture 2" descr="C:\Users\Учитель\Documents\отчёты по МО\МО 2017-2018\sDrjJSOVmJ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63814"/>
            <a:ext cx="2664296" cy="333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57093" y="1500815"/>
            <a:ext cx="59046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Алтайский государственный университет.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Кафедра: Всеобщей истории и международной истории.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Степень бакалавра по направлению: «История» - 2012.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педагогический стаж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9,9 лет</a:t>
            </a:r>
          </a:p>
          <a:p>
            <a:pPr>
              <a:defRPr/>
            </a:pPr>
            <a:r>
              <a:rPr lang="ru-RU" sz="2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 работы в школе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6,9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67336" y="3124416"/>
            <a:ext cx="597666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«Воспитательная деятельность классного руководителя в условиях введения ФГОС» – 36ч. ИМЦ Невского района. 2021г.</a:t>
            </a:r>
          </a:p>
          <a:p>
            <a:pPr>
              <a:buFont typeface="Arial" pitchFamily="34" charset="0"/>
              <a:buChar char="•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Современные подходы к организации обучения и школьников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кохлеарными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имплантами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-  8407-ГЗ-ДПО, 770600069845,72 часа, «Институт коррекционной педагогики Российской академии образования»</a:t>
            </a:r>
          </a:p>
          <a:p>
            <a:pPr>
              <a:buFont typeface="Arial" pitchFamily="34" charset="0"/>
              <a:buChar char="•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019" y="13184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4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Зарецкая Елена Николаевна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учитель истории, обществознания</a:t>
            </a:r>
            <a:br>
              <a:rPr lang="ru-RU" altLang="ru-RU" sz="1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  <a:br>
              <a:rPr lang="ru-RU" altLang="ru-RU" sz="1800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Почётный работник общего образования РФ (Пр. от 26.02.14. №115/</a:t>
            </a:r>
            <a:r>
              <a:rPr lang="ru-RU" altLang="ru-RU" sz="18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к-н</a:t>
            </a:r>
            <a:r>
              <a:rPr lang="ru-RU" altLang="ru-RU" sz="1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E:\_nrs81IY2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724150" cy="363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63887" y="1350741"/>
            <a:ext cx="4995731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000" b="1" i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>
              <a:lnSpc>
                <a:spcPct val="80000"/>
              </a:lnSpc>
              <a:buClr>
                <a:srgbClr val="2727FF"/>
              </a:buClr>
              <a:defRPr/>
            </a:pP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Высшее, РГПУ им.А И Герцена, закончила в 2002 году.</a:t>
            </a:r>
          </a:p>
          <a:p>
            <a:pPr>
              <a:lnSpc>
                <a:spcPct val="80000"/>
              </a:lnSpc>
              <a:buClr>
                <a:srgbClr val="2727FF"/>
              </a:buClr>
              <a:defRPr/>
            </a:pPr>
            <a:endParaRPr lang="ru-RU" altLang="ru-RU" sz="1600" b="1" i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2727FF"/>
              </a:buClr>
              <a:defRPr/>
            </a:pPr>
            <a:r>
              <a:rPr lang="ru-RU" altLang="ru-RU" sz="2000" b="1" i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Общий педагогический стаж и стаж работы в школе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28,7 </a:t>
            </a:r>
          </a:p>
          <a:p>
            <a:pPr>
              <a:lnSpc>
                <a:spcPct val="80000"/>
              </a:lnSpc>
              <a:buClr>
                <a:srgbClr val="2727FF"/>
              </a:buClr>
              <a:defRPr/>
            </a:pPr>
            <a:endParaRPr lang="ru-RU" altLang="ru-RU" sz="1600" b="1" i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2727FF"/>
              </a:buClr>
              <a:defRPr/>
            </a:pPr>
            <a:r>
              <a:rPr lang="ru-RU" altLang="ru-RU" sz="2000" b="1" i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altLang="ru-RU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defRPr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996952"/>
            <a:ext cx="554461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Инновационные подходы к организации учебной деятельности и методикам преподавания предмета “История” в основной и средней школе с учетом требований ФГОС нового поколения”  - 2020г.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“Инновационные  теоретические и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методолигические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подходы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кпреподаванию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предметной области «Основы духовно-нравственной культуры народов России» (ОДНКНР)в условиях реализации федерального государственного образовательного стандарта (ФГОС) – 144ч.,2021г.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«Реализация требований обновленных ФГОС в работе учителя» (5 класс). 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5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Крестовская Александра Андреевна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категории </a:t>
            </a: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(21.02.2022, приказ 316-р)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266429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19872" y="1156184"/>
            <a:ext cx="51845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Высшее, РГПУ им.Герцена, факультет коррекционной педагогики(бакалавр) 2019 год . Магистратура – 1 курс</a:t>
            </a:r>
          </a:p>
          <a:p>
            <a:pPr lvl="0"/>
            <a:r>
              <a:rPr lang="ru-RU" sz="2000" b="1" i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Стаж работы педагогический 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года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i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Стаж работы в ГБОУ № 31</a:t>
            </a:r>
            <a:r>
              <a:rPr lang="ru-RU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- 3 года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419872" y="2835824"/>
            <a:ext cx="543609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altLang="ru-RU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НОО обучающихся с ОВЗ и ФГОС образования обучающихся с умственной отсталостью (интеллектуальными нарушениями). Инклюзивное образование обучающихся с ТНР, ЗПР, НОДА, РАС, сенсорными нарушениями. 25.10.2019-25.12.2019г., 72 часа.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компьютерных технологий в процессе обучения в условиях реализации ФГОС. 5.02.2020-26.02.2020г., 72 часа.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«Методика обучения русскому языку в образовательных организациях в условиях реализации ФГОС» (72 часа) – 2022г.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1368</Words>
  <Application>Microsoft Office PowerPoint</Application>
  <PresentationFormat>Экран (4:3)</PresentationFormat>
  <Paragraphs>173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Tunga</vt:lpstr>
      <vt:lpstr>Wingdings</vt:lpstr>
      <vt:lpstr>Тема Office</vt:lpstr>
      <vt:lpstr>Государственное бюджетное общеобразовательное учреждение №31 школа-интернат Невского района Санкт-Петербурга  Методическое объединение учителей словесности  и  обществознания </vt:lpstr>
      <vt:lpstr>Презентация PowerPoint</vt:lpstr>
      <vt:lpstr>Григорьева Инна Аркадьевна</vt:lpstr>
      <vt:lpstr>Седельникова Ольга Игоревна председатель МО  учитель русского языка и литературы высшей квалификационной категории (пр.№3015-р от 04.10.2017) </vt:lpstr>
      <vt:lpstr>Шаркова Ольга Михайловна секретарь                        учитель русского языка и литературы высшей квалификационной категории   (2021г. распоряжение КО по Санкт-Петербургу №2719-р) </vt:lpstr>
      <vt:lpstr>Григорьева Инна Аркадьевна   учитель русского языка и литературы высшей квалификационной категории (распоряжение № 2022 – р от 28.10.2020 г.) Почётная грамота Министерства просвещения РФ (приказ № 42 от 02.03.2021 )</vt:lpstr>
      <vt:lpstr>Жукова Анна Дмитриевна учитель истории и обществознания I квалификационной категории (пр 03.07.2019 год, № 1985-р.) </vt:lpstr>
      <vt:lpstr>Зарецкая Елена Николаевна   учитель истории, обществознания высшей квалификационной категории Почётный работник общего образования РФ (Пр. от 26.02.14. №115/к-н)</vt:lpstr>
      <vt:lpstr>Крестовская Александра Андреевна учитель начальных классов  I категории (21.02.2022, приказ 316-р)</vt:lpstr>
      <vt:lpstr>Миронюк Ольга Игоревна учитель</vt:lpstr>
      <vt:lpstr>Михайлова Дарья Владимировна   учитель русского языка и литературы</vt:lpstr>
      <vt:lpstr>Фихт Елизавета Игоревна учитель русского языка и литературы</vt:lpstr>
      <vt:lpstr>Яшкута Маргарита Юрьевна   учитель русского языка и литературы высшей квалификационной категории  ( распоряжение Комитета по образованию №2481-р от  22.12.2020 г.)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198</cp:revision>
  <dcterms:created xsi:type="dcterms:W3CDTF">2020-06-19T07:53:42Z</dcterms:created>
  <dcterms:modified xsi:type="dcterms:W3CDTF">2022-09-08T10:46:50Z</dcterms:modified>
</cp:coreProperties>
</file>