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57" r:id="rId2"/>
    <p:sldId id="363" r:id="rId3"/>
    <p:sldId id="259" r:id="rId4"/>
    <p:sldId id="260" r:id="rId5"/>
    <p:sldId id="261" r:id="rId6"/>
    <p:sldId id="263" r:id="rId7"/>
    <p:sldId id="262" r:id="rId8"/>
    <p:sldId id="265" r:id="rId9"/>
    <p:sldId id="264" r:id="rId10"/>
    <p:sldId id="346" r:id="rId11"/>
    <p:sldId id="347" r:id="rId12"/>
    <p:sldId id="278" r:id="rId13"/>
    <p:sldId id="279" r:id="rId14"/>
    <p:sldId id="272" r:id="rId15"/>
    <p:sldId id="271" r:id="rId16"/>
    <p:sldId id="360" r:id="rId17"/>
    <p:sldId id="313" r:id="rId18"/>
    <p:sldId id="361" r:id="rId19"/>
    <p:sldId id="348" r:id="rId20"/>
    <p:sldId id="352" r:id="rId21"/>
    <p:sldId id="349" r:id="rId22"/>
    <p:sldId id="353" r:id="rId23"/>
    <p:sldId id="351" r:id="rId24"/>
    <p:sldId id="354" r:id="rId25"/>
    <p:sldId id="355" r:id="rId26"/>
    <p:sldId id="362" r:id="rId27"/>
    <p:sldId id="276" r:id="rId28"/>
    <p:sldId id="358" r:id="rId29"/>
    <p:sldId id="330" r:id="rId30"/>
    <p:sldId id="328" r:id="rId31"/>
    <p:sldId id="329" r:id="rId32"/>
    <p:sldId id="336" r:id="rId33"/>
    <p:sldId id="332" r:id="rId34"/>
    <p:sldId id="365" r:id="rId35"/>
    <p:sldId id="338" r:id="rId36"/>
    <p:sldId id="366" r:id="rId37"/>
    <p:sldId id="367" r:id="rId38"/>
    <p:sldId id="36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AD49A99-8B28-4321-9A22-2E9608D374CB}">
          <p14:sldIdLst>
            <p14:sldId id="257"/>
            <p14:sldId id="363"/>
            <p14:sldId id="259"/>
            <p14:sldId id="260"/>
            <p14:sldId id="261"/>
            <p14:sldId id="263"/>
            <p14:sldId id="262"/>
            <p14:sldId id="265"/>
            <p14:sldId id="264"/>
            <p14:sldId id="346"/>
            <p14:sldId id="347"/>
            <p14:sldId id="278"/>
            <p14:sldId id="279"/>
            <p14:sldId id="272"/>
            <p14:sldId id="271"/>
            <p14:sldId id="360"/>
            <p14:sldId id="313"/>
            <p14:sldId id="361"/>
            <p14:sldId id="348"/>
            <p14:sldId id="352"/>
            <p14:sldId id="349"/>
            <p14:sldId id="353"/>
            <p14:sldId id="351"/>
            <p14:sldId id="354"/>
            <p14:sldId id="355"/>
            <p14:sldId id="362"/>
            <p14:sldId id="276"/>
            <p14:sldId id="358"/>
            <p14:sldId id="330"/>
            <p14:sldId id="328"/>
            <p14:sldId id="329"/>
            <p14:sldId id="336"/>
            <p14:sldId id="332"/>
            <p14:sldId id="365"/>
            <p14:sldId id="338"/>
            <p14:sldId id="366"/>
            <p14:sldId id="367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0" autoAdjust="0"/>
    <p:restoredTop sz="97128" autoAdjust="0"/>
  </p:normalViewPr>
  <p:slideViewPr>
    <p:cSldViewPr snapToGrid="0">
      <p:cViewPr varScale="1">
        <p:scale>
          <a:sx n="68" d="100"/>
          <a:sy n="68" d="100"/>
        </p:scale>
        <p:origin x="10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4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8734A-6393-43FC-BA7D-9A37E72941B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47C89-8DA2-4B31-8355-4C94157D01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94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7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49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480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3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47C89-8DA2-4B31-8355-4C94157D01C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1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09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2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17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975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42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293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749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13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98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89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6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09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97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46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5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7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72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7BAF5A-C842-4D2E-8A29-53CDE196D916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EF35C4-5449-40B7-8F14-0245EE3BD8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0.jpeg"/><Relationship Id="rId9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9737" y="1214438"/>
            <a:ext cx="5776913" cy="1458516"/>
          </a:xfrm>
        </p:spPr>
        <p:txBody>
          <a:bodyPr/>
          <a:lstStyle/>
          <a:p>
            <a:pPr algn="ctr" eaLnBrk="1" hangingPunct="1"/>
            <a:r>
              <a:rPr lang="ru-RU" altLang="ru-RU" dirty="0"/>
              <a:t> 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0011" y="2781300"/>
            <a:ext cx="5292328" cy="1200150"/>
          </a:xfrm>
        </p:spPr>
        <p:txBody>
          <a:bodyPr>
            <a:normAutofit fontScale="92500" lnSpcReduction="10000"/>
          </a:bodyPr>
          <a:lstStyle/>
          <a:p>
            <a:pPr algn="ctr" eaLnBrk="1" hangingPunct="1"/>
            <a:r>
              <a:rPr lang="ru-RU" altLang="ru-RU" sz="2700" b="1" dirty="0">
                <a:solidFill>
                  <a:srgbClr val="FF0000"/>
                </a:solidFill>
                <a:latin typeface="Times New Roman" pitchFamily="18" charset="0"/>
              </a:rPr>
              <a:t>Анализ методической работы </a:t>
            </a:r>
            <a:r>
              <a:rPr lang="ru-RU" altLang="ru-RU" sz="2700" b="1" dirty="0">
                <a:latin typeface="Times New Roman" pitchFamily="18" charset="0"/>
              </a:rPr>
              <a:t>МО учителей математики и естествознания</a:t>
            </a:r>
            <a:endParaRPr lang="en-US" altLang="ru-RU" dirty="0"/>
          </a:p>
          <a:p>
            <a:pPr algn="ctr" eaLnBrk="1" hangingPunct="1"/>
            <a:endParaRPr lang="en-US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836751"/>
              </p:ext>
            </p:extLst>
          </p:nvPr>
        </p:nvGraphicFramePr>
        <p:xfrm>
          <a:off x="1549004" y="1693332"/>
          <a:ext cx="6075759" cy="1134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Документ" r:id="rId4" imgW="5910410" imgH="1581839" progId="">
                  <p:embed/>
                </p:oleObj>
              </mc:Choice>
              <mc:Fallback>
                <p:oleObj name="Документ" r:id="rId4" imgW="5910410" imgH="1581839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004" y="1693332"/>
                        <a:ext cx="6075759" cy="11344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93663" y="4616229"/>
            <a:ext cx="343402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lvl="0" algn="ctr">
              <a:spcBef>
                <a:spcPct val="2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2548407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8178" y="0"/>
            <a:ext cx="5829300" cy="32737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квалификации на 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345" y="1538791"/>
            <a:ext cx="5594967" cy="505724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l"/>
            <a:r>
              <a:rPr lang="ru-RU" dirty="0"/>
              <a:t> 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sz="210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831642"/>
              </p:ext>
            </p:extLst>
          </p:nvPr>
        </p:nvGraphicFramePr>
        <p:xfrm>
          <a:off x="0" y="440267"/>
          <a:ext cx="91440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2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3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9№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ФИО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Курсы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882">
                <a:tc>
                  <a:txBody>
                    <a:bodyPr/>
                    <a:lstStyle/>
                    <a:p>
                      <a:r>
                        <a:rPr lang="ru-RU" sz="1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Виноградова О.В.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 Современные образовательные технологии в индивидуальном обучении и коррекционной педагогике в условиях реализации ФГОС» 144 часа Московская академия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профессиональных компетенций, 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« Организационно-управленческие аспекты введения ФГОС образования обучающихся с ОВЗ с умственной</a:t>
                      </a:r>
                    </a:p>
                    <a:p>
                      <a:pPr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отсталостью (интеллектуальными нарушениями).</a:t>
                      </a:r>
                    </a:p>
                    <a:p>
                      <a:pPr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ГБОУ дополнительного профессионального педагогического образования. </a:t>
                      </a:r>
                    </a:p>
                    <a:p>
                      <a:pPr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ИКТ в профессиональной деятельности педагога в условиях реализации ФГОС» , 2019  АППО</a:t>
                      </a:r>
                    </a:p>
                    <a:p>
                      <a:pPr>
                        <a:buNone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4.Санкт-Петербургский университет повышения квалификации и профессиональной переподготовки . «Педагогическое образование: учитель начальных классов» 1004 часа , 2021</a:t>
                      </a:r>
                    </a:p>
                    <a:p>
                      <a:pPr>
                        <a:buNone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5.Московская академия профессиональных компетенций «Методика преподавания СБО и инновационные подходы к организации учебного процесса в условиях реализации ФГОС» 144 часа , 2021</a:t>
                      </a:r>
                    </a:p>
                    <a:p>
                      <a:pPr>
                        <a:buNone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«Тьютор (в образовательных организациях)» 1044часа 2021г. </a:t>
                      </a:r>
                    </a:p>
                    <a:p>
                      <a:pPr>
                        <a:buNone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Санкт-Петербургский университет повышения квалификации и профессиональной переподготовки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68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3404" y="179110"/>
            <a:ext cx="5505264" cy="5184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квалификации на 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2011342"/>
            <a:ext cx="4800600" cy="364541"/>
          </a:xfrm>
        </p:spPr>
        <p:txBody>
          <a:bodyPr vert="horz" lIns="51435" tIns="25718" rIns="51435" bIns="25718" rtlCol="0" anchor="t">
            <a:normAutofit/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153414"/>
              </p:ext>
            </p:extLst>
          </p:nvPr>
        </p:nvGraphicFramePr>
        <p:xfrm>
          <a:off x="0" y="697584"/>
          <a:ext cx="9144001" cy="6261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2945"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Загрядская</a:t>
                      </a:r>
                      <a:r>
                        <a:rPr lang="ru-RU" sz="1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Е.А.</a:t>
                      </a:r>
                    </a:p>
                    <a:p>
                      <a:endParaRPr lang="ru-RU" sz="16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1.«Реализация требований обновлённых ФГОС НОО, ФГОС ООО в работе учителя» ИМЦ Невского района72 часа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ГАОУ ДПО «Центр реализации государственной образовательной политики и информационных технологий»  «Совершенствование предметных и методических компетенций(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том числе в области формирования функциональной грамотности обучающихся» 112 часов 2020</a:t>
                      </a:r>
                    </a:p>
                    <a:p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«Реализация требований обновлённых ФГОС НОО, ФГОС ООО в работе учителя» ИМЦ Невского района72 часа</a:t>
                      </a:r>
                    </a:p>
                  </a:txBody>
                  <a:tcPr marL="68580" marR="68580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3940">
                <a:tc>
                  <a:txBody>
                    <a:bodyPr/>
                    <a:lstStyle/>
                    <a:p>
                      <a:r>
                        <a:rPr lang="ru-RU" sz="1600" dirty="0"/>
                        <a:t>3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Качина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А.В.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1.Курс профессиональной переподготовки «Математика и информатика: теория и методика преподавания в образовательной организации» (940 часов)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май-декабрь 2020 г.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2.Программа переподготовки «Организация работы классного руководителя в образовательной организации» 250 часов, 2021 г.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3.Программа профессиональной подготовки "Подготовка региональных экспертов конкурсов профессионального мастерства "Абилимпикс», май-июнь 2021 г. 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4.«Реализация требований обновлённых ФГОС НОО, ФГОС ООО в работе учителя» ИМЦ Невского района72 часа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5.»Организация работы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класссного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руководителя в образовательной организации» 250 часов  «Единый урок» 2021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599">
                <a:tc>
                  <a:txBody>
                    <a:bodyPr/>
                    <a:lstStyle/>
                    <a:p>
                      <a:r>
                        <a:rPr lang="ru-RU" sz="1600" dirty="0"/>
                        <a:t>4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Лапин М.А.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1.Курсы переподготовки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СПбУ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ПК ПП «Педагогическое образование» учитель математики 588 часов, 2019 г.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2..Курсы подготовки к ОГЭ по математике,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РЦКОиИТ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март 2020, 72 часа</a:t>
                      </a:r>
                    </a:p>
                    <a:p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3.Школа современного учителя. Развитие математической грамотности» 56 часов Академия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endParaRPr 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151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646803"/>
            <a:ext cx="5829300" cy="364541"/>
          </a:xfrm>
        </p:spPr>
        <p:txBody>
          <a:bodyPr>
            <a:normAutofit fontScale="90000"/>
          </a:bodyPr>
          <a:lstStyle/>
          <a:p>
            <a:endParaRPr lang="ru-RU" sz="2025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304" y="131975"/>
            <a:ext cx="5940660" cy="62216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квалификации на курсах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538465"/>
              </p:ext>
            </p:extLst>
          </p:nvPr>
        </p:nvGraphicFramePr>
        <p:xfrm>
          <a:off x="1" y="669303"/>
          <a:ext cx="9143999" cy="538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2376">
                <a:tc>
                  <a:txBody>
                    <a:bodyPr/>
                    <a:lstStyle/>
                    <a:p>
                      <a:r>
                        <a:rPr lang="ru-RU" sz="1100" dirty="0"/>
                        <a:t>5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Новикова Е.Е.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endParaRPr lang="ru-RU" sz="11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1.Цифровая трансформация образования: профиль современного учителя»- информационно-образовательная платформа «</a:t>
                      </a:r>
                      <a:r>
                        <a:rPr lang="ru-RU" sz="11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Сферум</a:t>
                      </a:r>
                      <a:r>
                        <a:rPr lang="ru-RU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72ч. 2021</a:t>
                      </a:r>
                    </a:p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2.ГАОУ ДПО «Центр реализации государственной образовательной политики и информационных технологий»  «Совершенствование предметных и методических компетенций(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том числе в области формирования функциональной грамотности обучающихся» 112 часов 2020</a:t>
                      </a:r>
                      <a:endParaRPr lang="en-US" sz="11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763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Новикова Е.Е.</a:t>
                      </a:r>
                      <a:endParaRPr lang="ru-RU" sz="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Использование современных информационно-коммуникационных технологий (ИКТ) в профессиональной деятельности. Создание презентаций в программе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Microsoft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Office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PowerPoin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 , ООО ВНОЦ "Современные образовательные технологии"- 48ч. 2019 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ГАОУ ДПО «Центр реализации государственной образовательной политики и информационных технологий»  «Совершенствование предметных и методических компетенций(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том числе в области формирования функциональной грамотности обучающихся» 112 часов 2020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«Подготовка специалистов по организации , проведению и оцениванию эксперимента по химии в ППЭ» 19 часов, Санкт-Петербургский центр оценки качества образования и информационных технологий, 2019 2020,2022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505358693"/>
                  </a:ext>
                </a:extLst>
              </a:tr>
              <a:tr h="1927849">
                <a:tc>
                  <a:txBody>
                    <a:bodyPr/>
                    <a:lstStyle/>
                    <a:p>
                      <a:r>
                        <a:rPr lang="ru-RU" sz="1100" dirty="0"/>
                        <a:t>6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Потоцкая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С.А.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«Реализация ФГОС ОО; системы моделирования учебных заданий как основа эффективного прироста обучения» ИМЦ Невского района ,  2019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ГАОУ ДПО «Центр реализации государственной образовательной политики и информационных технологий»  «Совершенствование предметных и методических компетенций(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том числе в области формирования функциональной грамотности обучающихся» 112 часов 2020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99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849" y="480767"/>
            <a:ext cx="6183984" cy="461913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FF0000"/>
                </a:solidFill>
                <a:ea typeface="+mj-lt"/>
                <a:cs typeface="+mj-lt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квалификации на курсах</a:t>
            </a:r>
            <a:endParaRPr lang="ru-RU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2092352"/>
            <a:ext cx="5616624" cy="486054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450559"/>
              </p:ext>
            </p:extLst>
          </p:nvPr>
        </p:nvGraphicFramePr>
        <p:xfrm>
          <a:off x="0" y="1289957"/>
          <a:ext cx="9144002" cy="4269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0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99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/>
                        <a:t>7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Юшманова Е.В.</a:t>
                      </a:r>
                    </a:p>
                  </a:txBody>
                  <a:tcPr marL="68580" marR="68580" marT="25718" marB="25718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1.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ГАОУ ДПО «Центр реализации государственной образовательной политики и информационных технологий»  «Совершенствование предметных и методических компетенций(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том числе в области формирования функциональной грамотности обучающихся» 112 часов 2020</a:t>
                      </a:r>
                    </a:p>
                    <a:p>
                      <a:pPr>
                        <a:buNone/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«Содержание, формы и методы воспитательной работы классного руководителя в условиях реализации ФГОС»  36 часов АППО, 2020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«Реализация требований обновлённых ФГОС НОО, ФГОС ООО в работе учителя» ИМЦ Невского района 72 часа  2022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«Совершенствование методической работы в школе» 18 часов АППО 2022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 «Подготовка специалистов по организации , проведению и оцениванию эксперимента по химии в ППЭ» 19 часов, Санкт-Петербургский центр оценки качества образования и информационных технологий, 2019 2020,2022</a:t>
                      </a:r>
                    </a:p>
                  </a:txBody>
                  <a:tcPr marL="68580" marR="68580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468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42" y="729788"/>
            <a:ext cx="8100951" cy="85725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бучены по внедрению ФГОС ООО</a:t>
            </a:r>
            <a:r>
              <a:rPr lang="ru-RU" b="1" dirty="0"/>
              <a:t>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5485" y="1587038"/>
            <a:ext cx="7193301" cy="4311737"/>
          </a:xfrm>
        </p:spPr>
        <p:txBody>
          <a:bodyPr>
            <a:normAutofit fontScale="92500" lnSpcReduction="20000"/>
          </a:bodyPr>
          <a:lstStyle/>
          <a:p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Загрядская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ноябрь 2015 г.;2022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Виноградова О.В., апрель 2016 г.;2019, 2021</a:t>
            </a:r>
          </a:p>
          <a:p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Потоцкая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С.А., ноябрь 2019г.;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Е.Е., май 2018 г.;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г.;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Юшманова Е.В., июнь 2017 г.; 2022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Лапин М.А., май 2017 г.; </a:t>
            </a:r>
          </a:p>
          <a:p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Качина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А.В.- 2022г</a:t>
            </a:r>
          </a:p>
          <a:p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32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65804"/>
            <a:ext cx="6172200" cy="3884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ыполнение плана МО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733" y="760977"/>
            <a:ext cx="8094134" cy="4915923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just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апланировано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заседаний ;</a:t>
            </a:r>
          </a:p>
          <a:p>
            <a:pPr algn="just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 –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заседаний;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-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открытых уроков;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-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открытых уроков</a:t>
            </a:r>
          </a:p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Внеклассные мероприятия: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предметных недели (Неделя экологии, Неделя охраны здоровья, Неделя математики,  Неделя естествознания);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–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предметных недели.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предметных недель проведено две Олимпиады: </a:t>
            </a:r>
          </a:p>
          <a:p>
            <a:pPr algn="just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лимпиада по математике 5-7классы;</a:t>
            </a:r>
          </a:p>
          <a:p>
            <a:pPr algn="just"/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лимпиада по математике 8-9классы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Межпредметный  проект «ЗДОРОВАЯ ШКОЛА», с итоговым мероприятием «Круглый стол» 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Космонавтики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22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CD6020-B797-49C1-91F2-5B8923C4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9" y="501780"/>
            <a:ext cx="3588471" cy="2691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85B4C4-3F38-4EB8-80FC-27DA2100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48" y="563054"/>
            <a:ext cx="3506772" cy="2630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F8210-F3E5-497B-BCA1-5C2ED40E7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/>
          <a:stretch/>
        </p:blipFill>
        <p:spPr>
          <a:xfrm>
            <a:off x="531042" y="3238893"/>
            <a:ext cx="2351541" cy="25303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C77D6-5229-49C9-9494-5A09234C5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672" y="2112488"/>
            <a:ext cx="2760286" cy="3680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2D2284-EBFA-40B0-9369-F615F52B61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48" y="3664867"/>
            <a:ext cx="3770722" cy="22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4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587679"/>
              </p:ext>
            </p:extLst>
          </p:nvPr>
        </p:nvGraphicFramePr>
        <p:xfrm>
          <a:off x="414779" y="461913"/>
          <a:ext cx="8295587" cy="599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87">
                  <a:extLst>
                    <a:ext uri="{9D8B030D-6E8A-4147-A177-3AD203B41FA5}">
                      <a16:colId xmlns:a16="http://schemas.microsoft.com/office/drawing/2014/main" val="3996033921"/>
                    </a:ext>
                  </a:extLst>
                </a:gridCol>
                <a:gridCol w="1809260">
                  <a:extLst>
                    <a:ext uri="{9D8B030D-6E8A-4147-A177-3AD203B41FA5}">
                      <a16:colId xmlns:a16="http://schemas.microsoft.com/office/drawing/2014/main" val="2652048727"/>
                    </a:ext>
                  </a:extLst>
                </a:gridCol>
                <a:gridCol w="3912915">
                  <a:extLst>
                    <a:ext uri="{9D8B030D-6E8A-4147-A177-3AD203B41FA5}">
                      <a16:colId xmlns:a16="http://schemas.microsoft.com/office/drawing/2014/main" val="3403855857"/>
                    </a:ext>
                  </a:extLst>
                </a:gridCol>
                <a:gridCol w="1204998">
                  <a:extLst>
                    <a:ext uri="{9D8B030D-6E8A-4147-A177-3AD203B41FA5}">
                      <a16:colId xmlns:a16="http://schemas.microsoft.com/office/drawing/2014/main" val="1945546899"/>
                    </a:ext>
                  </a:extLst>
                </a:gridCol>
                <a:gridCol w="1027427">
                  <a:extLst>
                    <a:ext uri="{9D8B030D-6E8A-4147-A177-3AD203B41FA5}">
                      <a16:colId xmlns:a16="http://schemas.microsoft.com/office/drawing/2014/main" val="647730700"/>
                    </a:ext>
                  </a:extLst>
                </a:gridCol>
              </a:tblGrid>
              <a:tr h="1295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Фамилия, имя отчество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Открытые уроки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26160"/>
                  </a:ext>
                </a:extLst>
              </a:tr>
              <a:tr h="703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Загрядская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Е.А.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Открытый урок математики в 6б по теме «Деление рациональных чисел»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Районный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1.03.2022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05442"/>
                  </a:ext>
                </a:extLst>
              </a:tr>
              <a:tr h="999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Качина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А.В.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урок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математики в 5бклассе  по теме:  «Решение задач на действия с дробями»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Школьный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16.03.2022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813972"/>
                  </a:ext>
                </a:extLst>
              </a:tr>
              <a:tr h="999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Лапин М.А.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 Открытый урок математики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9-а классе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теме "Свойства степени с целым показателем".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щкольный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08.12.2020.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605105"/>
                  </a:ext>
                </a:extLst>
              </a:tr>
              <a:tr h="999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Новикова Е.Е.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Открытый урок химии  в 11а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по теме « Средства бытовой химии» «Минеральные удобрения» в 11б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школьный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Март 2021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832900"/>
                  </a:ext>
                </a:extLst>
              </a:tr>
              <a:tr h="999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Юшманова Е.В.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Открытый урок географии в 6б классе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«Гидросфера и человек»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районный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14.12.2021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84195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30A5A8-22DC-41CD-895F-E112BEB7F284}"/>
              </a:ext>
            </a:extLst>
          </p:cNvPr>
          <p:cNvSpPr/>
          <p:nvPr/>
        </p:nvSpPr>
        <p:spPr>
          <a:xfrm>
            <a:off x="1800520" y="560892"/>
            <a:ext cx="5420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E8656-5C22-49D0-8510-04726E5E0DEE}"/>
              </a:ext>
            </a:extLst>
          </p:cNvPr>
          <p:cNvSpPr txBox="1"/>
          <p:nvPr/>
        </p:nvSpPr>
        <p:spPr>
          <a:xfrm>
            <a:off x="2064470" y="-1"/>
            <a:ext cx="504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ТКРЫТЫЕ УРОКИ</a:t>
            </a:r>
          </a:p>
        </p:txBody>
      </p:sp>
    </p:spTree>
    <p:extLst>
      <p:ext uri="{BB962C8B-B14F-4D97-AF65-F5344CB8AC3E}">
        <p14:creationId xmlns:p14="http://schemas.microsoft.com/office/powerpoint/2010/main" val="278522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0138B-1B1C-4956-A739-241530D7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405" y="0"/>
            <a:ext cx="6176141" cy="43983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аставничество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FE1913-D4D1-41D1-81B6-EB97BCB7F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894" y="2261514"/>
            <a:ext cx="6782764" cy="4061793"/>
          </a:xfrm>
        </p:spPr>
        <p:txBody>
          <a:bodyPr vert="horz" lIns="68580" tIns="34290" rIns="68580" bIns="34290" rtlCol="0" anchor="t"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 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методической помощи​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молодому специалисту.​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посещения открытых</a:t>
            </a:r>
          </a:p>
          <a:p>
            <a:pPr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уроков: физики, технологии, русского языка, биологии;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посещены открытые уроки молодых специалистов;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посещение воспитателем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 собраний.</a:t>
            </a:r>
          </a:p>
          <a:p>
            <a:pPr algn="just"/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B7A0C33-E0C5-41C6-95C0-4BC209167D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987" y="439838"/>
          <a:ext cx="8206451" cy="122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218">
                  <a:extLst>
                    <a:ext uri="{9D8B030D-6E8A-4147-A177-3AD203B41FA5}">
                      <a16:colId xmlns:a16="http://schemas.microsoft.com/office/drawing/2014/main" val="3730074267"/>
                    </a:ext>
                  </a:extLst>
                </a:gridCol>
                <a:gridCol w="3156820">
                  <a:extLst>
                    <a:ext uri="{9D8B030D-6E8A-4147-A177-3AD203B41FA5}">
                      <a16:colId xmlns:a16="http://schemas.microsoft.com/office/drawing/2014/main" val="4277627593"/>
                    </a:ext>
                  </a:extLst>
                </a:gridCol>
                <a:gridCol w="4458413">
                  <a:extLst>
                    <a:ext uri="{9D8B030D-6E8A-4147-A177-3AD203B41FA5}">
                      <a16:colId xmlns:a16="http://schemas.microsoft.com/office/drawing/2014/main" val="1694460312"/>
                    </a:ext>
                  </a:extLst>
                </a:gridCol>
              </a:tblGrid>
              <a:tr h="7888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Молодой специалист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3330627"/>
                  </a:ext>
                </a:extLst>
              </a:tr>
              <a:tr h="438226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Загрядская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Е.А.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Качина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А.В.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795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578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0AAC0-C89A-4E84-B840-8209B7A170B4}"/>
              </a:ext>
            </a:extLst>
          </p:cNvPr>
          <p:cNvSpPr txBox="1"/>
          <p:nvPr/>
        </p:nvSpPr>
        <p:spPr>
          <a:xfrm>
            <a:off x="867266" y="725864"/>
            <a:ext cx="74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ПЕДАГОГОВ В КОНКУРСАХ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3C73E-F0B2-4055-8CC4-59E59F59639B}"/>
              </a:ext>
            </a:extLst>
          </p:cNvPr>
          <p:cNvSpPr txBox="1"/>
          <p:nvPr/>
        </p:nvSpPr>
        <p:spPr>
          <a:xfrm>
            <a:off x="1451728" y="15554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A80C888-83B3-4046-9126-1A7E8B7C2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63731"/>
              </p:ext>
            </p:extLst>
          </p:nvPr>
        </p:nvGraphicFramePr>
        <p:xfrm>
          <a:off x="480767" y="1397000"/>
          <a:ext cx="8191893" cy="366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604">
                  <a:extLst>
                    <a:ext uri="{9D8B030D-6E8A-4147-A177-3AD203B41FA5}">
                      <a16:colId xmlns:a16="http://schemas.microsoft.com/office/drawing/2014/main" val="2578794241"/>
                    </a:ext>
                  </a:extLst>
                </a:gridCol>
                <a:gridCol w="3010907">
                  <a:extLst>
                    <a:ext uri="{9D8B030D-6E8A-4147-A177-3AD203B41FA5}">
                      <a16:colId xmlns:a16="http://schemas.microsoft.com/office/drawing/2014/main" val="870788054"/>
                    </a:ext>
                  </a:extLst>
                </a:gridCol>
                <a:gridCol w="1621411">
                  <a:extLst>
                    <a:ext uri="{9D8B030D-6E8A-4147-A177-3AD203B41FA5}">
                      <a16:colId xmlns:a16="http://schemas.microsoft.com/office/drawing/2014/main" val="247627313"/>
                    </a:ext>
                  </a:extLst>
                </a:gridCol>
                <a:gridCol w="1677971">
                  <a:extLst>
                    <a:ext uri="{9D8B030D-6E8A-4147-A177-3AD203B41FA5}">
                      <a16:colId xmlns:a16="http://schemas.microsoft.com/office/drawing/2014/main" val="2883569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916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err="1"/>
                        <a:t>НовиковаЕ.Е</a:t>
                      </a:r>
                      <a:r>
                        <a:rPr lang="ru-RU" b="1" dirty="0"/>
                        <a:t>.</a:t>
                      </a:r>
                    </a:p>
                    <a:p>
                      <a:r>
                        <a:rPr lang="ru-RU" b="1" dirty="0"/>
                        <a:t>Юшманова Е.В.</a:t>
                      </a:r>
                    </a:p>
                    <a:p>
                      <a:r>
                        <a:rPr lang="ru-RU" b="1" dirty="0"/>
                        <a:t>Лапин М.А.</a:t>
                      </a:r>
                    </a:p>
                    <a:p>
                      <a:r>
                        <a:rPr lang="ru-RU" b="1" dirty="0" err="1"/>
                        <a:t>Загрядская</a:t>
                      </a:r>
                      <a:r>
                        <a:rPr lang="ru-RU" b="1" dirty="0"/>
                        <a:t> Е.А.</a:t>
                      </a:r>
                    </a:p>
                    <a:p>
                      <a:r>
                        <a:rPr lang="ru-RU" b="1" dirty="0" err="1"/>
                        <a:t>Потоцкая</a:t>
                      </a:r>
                      <a:r>
                        <a:rPr lang="ru-RU" b="1" dirty="0"/>
                        <a:t> С.А.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Конкурс методических разработок и уроков «Невскому району 105 лет!»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лауреат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42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err="1"/>
                        <a:t>Качина</a:t>
                      </a:r>
                      <a:r>
                        <a:rPr lang="ru-RU" b="1" dirty="0"/>
                        <a:t> А.В.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II</a:t>
                      </a:r>
                      <a:r>
                        <a:rPr lang="ru-RU" dirty="0"/>
                        <a:t> Всероссийский конкурс молодых исследователей в области коррекционной педагогики и специальной психологии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всероссийский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лауреат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071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1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84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1A44F-A326-4475-812F-F7CE20AC88AB}"/>
              </a:ext>
            </a:extLst>
          </p:cNvPr>
          <p:cNvSpPr txBox="1"/>
          <p:nvPr/>
        </p:nvSpPr>
        <p:spPr>
          <a:xfrm>
            <a:off x="754144" y="857840"/>
            <a:ext cx="74990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етодическая тема школы на </a:t>
            </a:r>
          </a:p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учебный год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«Комплексный подход к формированию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обучающихся с нарушением слуха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речи на основе коррекционно-развивающих принципов в условиях реализации ФГОС»</a:t>
            </a:r>
          </a:p>
        </p:txBody>
      </p:sp>
    </p:spTree>
    <p:extLst>
      <p:ext uri="{BB962C8B-B14F-4D97-AF65-F5344CB8AC3E}">
        <p14:creationId xmlns:p14="http://schemas.microsoft.com/office/powerpoint/2010/main" val="737610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32D3FA6-1AC3-4614-A9B5-F78A4C274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286127"/>
              </p:ext>
            </p:extLst>
          </p:nvPr>
        </p:nvGraphicFramePr>
        <p:xfrm>
          <a:off x="638829" y="881374"/>
          <a:ext cx="377825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5" name="Acrobat Document" r:id="rId3" imgW="3778102" imgH="5340001" progId="AcroExch.Document.DC">
                  <p:embed/>
                </p:oleObj>
              </mc:Choice>
              <mc:Fallback>
                <p:oleObj name="Acrobat Document" r:id="rId3" imgW="3778102" imgH="534000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829" y="881374"/>
                        <a:ext cx="3778250" cy="53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BEEAD1B-E83C-4797-A3D6-93DEFC36E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587239"/>
              </p:ext>
            </p:extLst>
          </p:nvPr>
        </p:nvGraphicFramePr>
        <p:xfrm>
          <a:off x="4572000" y="863241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6" name="Acrobat Document" r:id="rId5" imgW="3778102" imgH="5346397" progId="AcroExch.Document.DC">
                  <p:embed/>
                </p:oleObj>
              </mc:Choice>
              <mc:Fallback>
                <p:oleObj name="Acrobat Document" r:id="rId5" imgW="3778102" imgH="53463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863241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5600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F9EDDF-30AB-4300-84E4-5D7F80DE9F4A}"/>
              </a:ext>
            </a:extLst>
          </p:cNvPr>
          <p:cNvSpPr txBox="1"/>
          <p:nvPr/>
        </p:nvSpPr>
        <p:spPr>
          <a:xfrm>
            <a:off x="1432874" y="0"/>
            <a:ext cx="660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У</a:t>
            </a:r>
            <a:r>
              <a:rPr lang="ru-RU" sz="2000" b="1" dirty="0"/>
              <a:t>ЧАСТИЕ В СЕМИНАРАХ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7E028B4-8B44-4D04-B8C6-E9E3A576E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083389"/>
              </p:ext>
            </p:extLst>
          </p:nvPr>
        </p:nvGraphicFramePr>
        <p:xfrm>
          <a:off x="575035" y="593889"/>
          <a:ext cx="7993930" cy="2498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261">
                  <a:extLst>
                    <a:ext uri="{9D8B030D-6E8A-4147-A177-3AD203B41FA5}">
                      <a16:colId xmlns:a16="http://schemas.microsoft.com/office/drawing/2014/main" val="2683867280"/>
                    </a:ext>
                  </a:extLst>
                </a:gridCol>
                <a:gridCol w="3004388">
                  <a:extLst>
                    <a:ext uri="{9D8B030D-6E8A-4147-A177-3AD203B41FA5}">
                      <a16:colId xmlns:a16="http://schemas.microsoft.com/office/drawing/2014/main" val="277660126"/>
                    </a:ext>
                  </a:extLst>
                </a:gridCol>
                <a:gridCol w="2656281">
                  <a:extLst>
                    <a:ext uri="{9D8B030D-6E8A-4147-A177-3AD203B41FA5}">
                      <a16:colId xmlns:a16="http://schemas.microsoft.com/office/drawing/2014/main" val="2674666436"/>
                    </a:ext>
                  </a:extLst>
                </a:gridCol>
              </a:tblGrid>
              <a:tr h="388830">
                <a:tc>
                  <a:txBody>
                    <a:bodyPr/>
                    <a:lstStyle/>
                    <a:p>
                      <a:r>
                        <a:rPr lang="ru-RU" dirty="0"/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130044"/>
                  </a:ext>
                </a:extLst>
              </a:tr>
              <a:tr h="2109273">
                <a:tc>
                  <a:txBody>
                    <a:bodyPr/>
                    <a:lstStyle/>
                    <a:p>
                      <a:r>
                        <a:rPr lang="ru-RU" sz="2000" b="1" dirty="0" err="1"/>
                        <a:t>Качина</a:t>
                      </a:r>
                      <a:r>
                        <a:rPr lang="ru-RU" sz="2000" b="1" dirty="0"/>
                        <a:t> А.В.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</a:t>
                      </a:r>
                      <a:r>
                        <a:rPr lang="ru-RU" dirty="0"/>
                        <a:t>Международная конференция «Образование детей с особыми потребностями в современном мире: ценности, смыслы, технологии»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участник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912968"/>
                  </a:ext>
                </a:extLst>
              </a:tr>
            </a:tbl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0E1C525-0EA0-4762-A18D-532E9DF443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786704"/>
              </p:ext>
            </p:extLst>
          </p:nvPr>
        </p:nvGraphicFramePr>
        <p:xfrm>
          <a:off x="5514679" y="2136199"/>
          <a:ext cx="2833377" cy="4009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0" name="Acrobat Document" r:id="rId3" imgW="3778102" imgH="5346397" progId="AcroExch.Document.DC">
                  <p:embed/>
                </p:oleObj>
              </mc:Choice>
              <mc:Fallback>
                <p:oleObj name="Acrobat Document" r:id="rId3" imgW="3778102" imgH="53463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4679" y="2136199"/>
                        <a:ext cx="2833377" cy="4009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371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5F70C94-D325-40F3-83F9-50FA810E0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563338"/>
              </p:ext>
            </p:extLst>
          </p:nvPr>
        </p:nvGraphicFramePr>
        <p:xfrm>
          <a:off x="591696" y="931061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8" name="Acrobat Document" r:id="rId3" imgW="3778102" imgH="5346397" progId="AcroExch.Document.DC">
                  <p:embed/>
                </p:oleObj>
              </mc:Choice>
              <mc:Fallback>
                <p:oleObj name="Acrobat Document" r:id="rId3" imgW="3778102" imgH="53463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696" y="931061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C1E3BB6C-51CF-48A2-9DDC-3C80D4A59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34424"/>
              </p:ext>
            </p:extLst>
          </p:nvPr>
        </p:nvGraphicFramePr>
        <p:xfrm>
          <a:off x="4572000" y="931061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9" name="Acrobat Document" r:id="rId5" imgW="3778102" imgH="5346397" progId="AcroExch.Document.DC">
                  <p:embed/>
                </p:oleObj>
              </mc:Choice>
              <mc:Fallback>
                <p:oleObj name="Acrobat Document" r:id="rId5" imgW="3778102" imgH="53463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931061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1665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04BDB1-5D4A-4E4E-BCE6-39FA9D2DC4C6}"/>
              </a:ext>
            </a:extLst>
          </p:cNvPr>
          <p:cNvSpPr txBox="1"/>
          <p:nvPr/>
        </p:nvSpPr>
        <p:spPr>
          <a:xfrm>
            <a:off x="527901" y="-1"/>
            <a:ext cx="815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</a:t>
            </a:r>
            <a:r>
              <a:rPr lang="ru-RU" b="1" dirty="0"/>
              <a:t>ЧАСТИЕ ОБУЧАЮЩИХСЯ В ОЛИМПИАДАХ И КОНКУРСАХ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8D43EA1-E613-476B-9C3C-3E75237CB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80628"/>
              </p:ext>
            </p:extLst>
          </p:nvPr>
        </p:nvGraphicFramePr>
        <p:xfrm>
          <a:off x="452487" y="443060"/>
          <a:ext cx="8229603" cy="5821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507">
                  <a:extLst>
                    <a:ext uri="{9D8B030D-6E8A-4147-A177-3AD203B41FA5}">
                      <a16:colId xmlns:a16="http://schemas.microsoft.com/office/drawing/2014/main" val="310735709"/>
                    </a:ext>
                  </a:extLst>
                </a:gridCol>
                <a:gridCol w="2234154">
                  <a:extLst>
                    <a:ext uri="{9D8B030D-6E8A-4147-A177-3AD203B41FA5}">
                      <a16:colId xmlns:a16="http://schemas.microsoft.com/office/drawing/2014/main" val="2737797670"/>
                    </a:ext>
                  </a:extLst>
                </a:gridCol>
                <a:gridCol w="2064471">
                  <a:extLst>
                    <a:ext uri="{9D8B030D-6E8A-4147-A177-3AD203B41FA5}">
                      <a16:colId xmlns:a16="http://schemas.microsoft.com/office/drawing/2014/main" val="3737562921"/>
                    </a:ext>
                  </a:extLst>
                </a:gridCol>
                <a:gridCol w="2064471">
                  <a:extLst>
                    <a:ext uri="{9D8B030D-6E8A-4147-A177-3AD203B41FA5}">
                      <a16:colId xmlns:a16="http://schemas.microsoft.com/office/drawing/2014/main" val="3501432937"/>
                    </a:ext>
                  </a:extLst>
                </a:gridCol>
              </a:tblGrid>
              <a:tr h="609325">
                <a:tc>
                  <a:txBody>
                    <a:bodyPr/>
                    <a:lstStyle/>
                    <a:p>
                      <a:r>
                        <a:rPr lang="ru-RU" dirty="0"/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375571"/>
                  </a:ext>
                </a:extLst>
              </a:tr>
              <a:tr h="609325">
                <a:tc>
                  <a:txBody>
                    <a:bodyPr/>
                    <a:lstStyle/>
                    <a:p>
                      <a:r>
                        <a:rPr lang="ru-RU" b="1" dirty="0" err="1"/>
                        <a:t>Муксинова</a:t>
                      </a:r>
                      <a:r>
                        <a:rPr lang="ru-RU" b="1" dirty="0"/>
                        <a:t> Альбина 8б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IV </a:t>
                      </a:r>
                      <a:r>
                        <a:rPr lang="ru-RU" dirty="0"/>
                        <a:t>региональный чемпионат по </a:t>
                      </a:r>
                      <a:r>
                        <a:rPr lang="ru-RU" dirty="0" err="1"/>
                        <a:t>профмастерству</a:t>
                      </a:r>
                      <a:r>
                        <a:rPr lang="ru-RU" dirty="0"/>
                        <a:t> среди инвалидов и лиц с ОВЗ «</a:t>
                      </a:r>
                      <a:r>
                        <a:rPr lang="ru-RU" dirty="0" err="1"/>
                        <a:t>Абилимпикс</a:t>
                      </a:r>
                      <a:r>
                        <a:rPr lang="ru-RU" dirty="0"/>
                        <a:t>» </a:t>
                      </a:r>
                    </a:p>
                    <a:p>
                      <a:pPr algn="ctr"/>
                      <a:r>
                        <a:rPr lang="ru-RU" dirty="0"/>
                        <a:t>Номинация –обработка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региональный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Диплом </a:t>
                      </a:r>
                      <a:r>
                        <a:rPr lang="en-US" b="1" dirty="0"/>
                        <a:t>III </a:t>
                      </a:r>
                      <a:r>
                        <a:rPr lang="ru-RU" b="1" dirty="0"/>
                        <a:t>степени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653723"/>
                  </a:ext>
                </a:extLst>
              </a:tr>
              <a:tr h="609325">
                <a:tc>
                  <a:txBody>
                    <a:bodyPr/>
                    <a:lstStyle/>
                    <a:p>
                      <a:pPr algn="l"/>
                      <a:r>
                        <a:rPr lang="ru-RU" b="1" dirty="0" err="1"/>
                        <a:t>Полвонов</a:t>
                      </a:r>
                      <a:r>
                        <a:rPr lang="ru-RU" b="1" dirty="0"/>
                        <a:t> </a:t>
                      </a:r>
                      <a:r>
                        <a:rPr lang="ru-RU" b="1" dirty="0" err="1"/>
                        <a:t>Ойбек</a:t>
                      </a:r>
                      <a:r>
                        <a:rPr lang="ru-RU" b="1" dirty="0"/>
                        <a:t> -9-2а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Региональная олимпиада школьников СПБ по ОБЖ для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региональный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призёр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784282"/>
                  </a:ext>
                </a:extLst>
              </a:tr>
              <a:tr h="609325">
                <a:tc>
                  <a:txBody>
                    <a:bodyPr/>
                    <a:lstStyle/>
                    <a:p>
                      <a:r>
                        <a:rPr lang="ru-RU" b="1" dirty="0" err="1"/>
                        <a:t>Муксинова</a:t>
                      </a:r>
                      <a:r>
                        <a:rPr lang="ru-RU" b="1" dirty="0"/>
                        <a:t> Альбина 8б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Открытый районный конкурс для детей с особыми потребностями «Невский парус»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районный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победитель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2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678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E01EB5-BA9D-400B-8C4C-7709E073419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664" b="4518"/>
          <a:stretch/>
        </p:blipFill>
        <p:spPr bwMode="auto">
          <a:xfrm>
            <a:off x="1397132" y="1348082"/>
            <a:ext cx="2996742" cy="4161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9BDE2184-B7E3-48AD-A8EF-FA5727F61C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108699"/>
              </p:ext>
            </p:extLst>
          </p:nvPr>
        </p:nvGraphicFramePr>
        <p:xfrm>
          <a:off x="4950056" y="1386948"/>
          <a:ext cx="2996743" cy="4122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5" name="Acrobat Document" r:id="rId4" imgW="3886200" imgH="5346397" progId="AcroExch.Document.DC">
                  <p:embed/>
                </p:oleObj>
              </mc:Choice>
              <mc:Fallback>
                <p:oleObj name="Acrobat Document" r:id="rId4" imgW="3886200" imgH="53463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0056" y="1386948"/>
                        <a:ext cx="2996743" cy="4122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940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93F4804-B9A4-445B-9F18-A6AE4ECF64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679294"/>
              </p:ext>
            </p:extLst>
          </p:nvPr>
        </p:nvGraphicFramePr>
        <p:xfrm>
          <a:off x="601764" y="570485"/>
          <a:ext cx="4045159" cy="285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8" name="Acrobat Document" r:id="rId3" imgW="5346405" imgH="3777941" progId="AcroExch.Document.DC">
                  <p:embed/>
                </p:oleObj>
              </mc:Choice>
              <mc:Fallback>
                <p:oleObj name="Acrobat Document" r:id="rId3" imgW="5346405" imgH="3777941" progId="AcroExch.Document.DC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B043DFAD-C2DA-496F-AD5E-2AC95CEC6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764" y="570485"/>
                        <a:ext cx="4045159" cy="2858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DA8704D-CF7E-459B-99DE-802692E4D7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196383"/>
              </p:ext>
            </p:extLst>
          </p:nvPr>
        </p:nvGraphicFramePr>
        <p:xfrm>
          <a:off x="4497077" y="570484"/>
          <a:ext cx="4045159" cy="285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9" name="Acrobat Document" r:id="rId5" imgW="5346405" imgH="3777941" progId="AcroExch.Document.DC">
                  <p:embed/>
                </p:oleObj>
              </mc:Choice>
              <mc:Fallback>
                <p:oleObj name="Acrobat Document" r:id="rId5" imgW="5346405" imgH="377794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7077" y="570484"/>
                        <a:ext cx="4045159" cy="2858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6725433-FB18-47DF-B525-EF1750872B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087239"/>
              </p:ext>
            </p:extLst>
          </p:nvPr>
        </p:nvGraphicFramePr>
        <p:xfrm>
          <a:off x="557683" y="3428999"/>
          <a:ext cx="4133320" cy="2920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0" name="Acrobat Document" r:id="rId7" imgW="5346405" imgH="3777941" progId="AcroExch.Document.DC">
                  <p:embed/>
                </p:oleObj>
              </mc:Choice>
              <mc:Fallback>
                <p:oleObj name="Acrobat Document" r:id="rId7" imgW="5346405" imgH="377794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7683" y="3428999"/>
                        <a:ext cx="4133320" cy="2920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2AEBEE8-E4CE-473A-9BCF-01E6C6D5A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257129"/>
              </p:ext>
            </p:extLst>
          </p:nvPr>
        </p:nvGraphicFramePr>
        <p:xfrm>
          <a:off x="4598441" y="3428998"/>
          <a:ext cx="3992277" cy="2920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1" name="Acrobat Document" r:id="rId9" imgW="5346405" imgH="3777941" progId="AcroExch.Document.DC">
                  <p:embed/>
                </p:oleObj>
              </mc:Choice>
              <mc:Fallback>
                <p:oleObj name="Acrobat Document" r:id="rId9" imgW="5346405" imgH="377794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98441" y="3428998"/>
                        <a:ext cx="3992277" cy="2920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671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58" y="0"/>
            <a:ext cx="8578871" cy="65975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убликации позитивного опыта деятельности ОУ в СМИ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95926" y="405353"/>
          <a:ext cx="8323868" cy="392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9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0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50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СМИ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Новикова Е.Е.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Всероссийский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nsportal.ru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Методическая разработка урока химии по теме «Основания» 9класс АООП ООО глухих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3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Виноградова Ольга Владимировна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Всероссийский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nsportal.ru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Методическая разработка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«Приметы весны»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Статья «Роль игры на уроках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природоведения в обучении детей с нарушением слуха»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067962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729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3" y="365127"/>
            <a:ext cx="8725359" cy="65674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нтересные мероприятия  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690" y="1919111"/>
            <a:ext cx="7687660" cy="3469163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0C914A-3787-4C8F-A181-B3F71DB216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2688" y="1141478"/>
            <a:ext cx="2832100" cy="2124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59AB9E-AB74-45FD-A5C1-D0B352FCE8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2688" y="3558324"/>
            <a:ext cx="2870200" cy="2152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CE863C-F205-4C94-A8B4-77884A90F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28" b="6184"/>
          <a:stretch/>
        </p:blipFill>
        <p:spPr>
          <a:xfrm>
            <a:off x="5696670" y="3237255"/>
            <a:ext cx="2422979" cy="3048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AA06E4-EF43-4E49-9091-4F0B5BEFC9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" t="19498" r="7220" b="11445"/>
          <a:stretch/>
        </p:blipFill>
        <p:spPr>
          <a:xfrm>
            <a:off x="4056692" y="1141478"/>
            <a:ext cx="2629120" cy="260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40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A23CE0-9219-4144-A7D0-12A9B5329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4518" y="759644"/>
            <a:ext cx="3334695" cy="23512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6A4B51-B771-47B3-AAD7-58A61BCD53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08928" y="3413621"/>
            <a:ext cx="3270285" cy="2462419"/>
          </a:xfrm>
          <a:prstGeom prst="rect">
            <a:avLst/>
          </a:prstGeom>
        </p:spPr>
      </p:pic>
      <p:sp>
        <p:nvSpPr>
          <p:cNvPr id="4" name="AutoShape 2" descr="blob:https://web.whatsapp.com/ca8ff7cc-ed13-4ce9-971a-3a51b86fc8e0">
            <a:extLst>
              <a:ext uri="{FF2B5EF4-FFF2-40B4-BE49-F238E27FC236}">
                <a16:creationId xmlns:a16="http://schemas.microsoft.com/office/drawing/2014/main" id="{DADEFF59-7730-4B72-9163-AD7634C7D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ca8ff7cc-ed13-4ce9-971a-3a51b86fc8e0">
            <a:extLst>
              <a:ext uri="{FF2B5EF4-FFF2-40B4-BE49-F238E27FC236}">
                <a16:creationId xmlns:a16="http://schemas.microsoft.com/office/drawing/2014/main" id="{377D3091-1A4D-440F-8295-A7AA098A7A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8f198ab7-c0bc-46ea-8224-ed9d3642a587">
            <a:extLst>
              <a:ext uri="{FF2B5EF4-FFF2-40B4-BE49-F238E27FC236}">
                <a16:creationId xmlns:a16="http://schemas.microsoft.com/office/drawing/2014/main" id="{7B4222EA-23BA-46AC-9C58-D16736019C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0A30F4-A2D0-49CA-AC16-4C62837A4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71" b="11771"/>
          <a:stretch/>
        </p:blipFill>
        <p:spPr>
          <a:xfrm>
            <a:off x="4876800" y="666328"/>
            <a:ext cx="2815566" cy="3054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0E6F0B-C771-4C46-BD3E-8438A97EF1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2" t="12213" r="6409" b="9824"/>
          <a:stretch/>
        </p:blipFill>
        <p:spPr>
          <a:xfrm>
            <a:off x="5574384" y="2931287"/>
            <a:ext cx="2815567" cy="32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7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Н</a:t>
            </a:r>
            <a:r>
              <a:rPr lang="ru-RU" sz="4800" dirty="0"/>
              <a:t>овый</a:t>
            </a:r>
            <a:br>
              <a:rPr lang="ru-RU" sz="4800" dirty="0"/>
            </a:br>
            <a:r>
              <a:rPr lang="ru-RU" sz="4800" dirty="0"/>
              <a:t>2022-2023 учебный год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ИКТ НА УРОКАХ МАТЕМАТИКИ В НАЧАЛЬНОЙ ШКОЛ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17" y="757412"/>
            <a:ext cx="2150561" cy="21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2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904" y="1543050"/>
            <a:ext cx="8316310" cy="36317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ru-RU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sz="3000" b="1" u="sng" dirty="0">
                <a:latin typeface="Times New Roman" pitchFamily="18" charset="0"/>
                <a:cs typeface="Times New Roman" pitchFamily="18" charset="0"/>
              </a:rPr>
              <a:t>етодическая тема МО </a:t>
            </a:r>
          </a:p>
          <a:p>
            <a:pPr algn="ctr">
              <a:defRPr/>
            </a:pPr>
            <a:r>
              <a:rPr lang="ru-RU" sz="3000" b="1" u="sng" dirty="0">
                <a:latin typeface="Times New Roman" pitchFamily="18" charset="0"/>
                <a:cs typeface="Times New Roman" pitchFamily="18" charset="0"/>
              </a:rPr>
              <a:t>на 2021-2022 учебный год:</a:t>
            </a:r>
          </a:p>
          <a:p>
            <a:pPr algn="ctr">
              <a:defRPr/>
            </a:pPr>
            <a:endParaRPr lang="ru-RU" sz="3000" b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комплексного подхода к формированию личности обучающихся с нарушением слуха и речи на основе коррекционно-развивающих принципов в условиях реализации ФГОС на уроках естественнонаучного цикла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17422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</a:t>
            </a:r>
            <a:r>
              <a:rPr lang="ru-RU" b="1" dirty="0"/>
              <a:t>остав МО </a:t>
            </a:r>
            <a:br>
              <a:rPr lang="ru-RU" b="1" dirty="0"/>
            </a:br>
            <a:r>
              <a:rPr lang="ru-RU" b="1" dirty="0"/>
              <a:t>на 2022-2023 учебный год: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0238" y="2274837"/>
            <a:ext cx="63428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Юшманова Е.В.- председатель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Новикова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Е.Е.-учитель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химии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Загрядская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Е.А.- учитель математики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А.В.-учитель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информатики, секретарь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Потоцкая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 – учитель физики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Лапин М.А.- учитель математики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Виноградова О.В.- учитель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79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277634" y="2673103"/>
            <a:ext cx="1296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Новикова Е.Е.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химии</a:t>
            </a:r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109520" y="5501848"/>
            <a:ext cx="1458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Юшманова Е.В.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биологии</a:t>
            </a:r>
          </a:p>
          <a:p>
            <a:pPr algn="ctr" eaLnBrk="0" hangingPunct="0">
              <a:defRPr/>
            </a:pPr>
            <a:endParaRPr lang="ru-RU" sz="1200" dirty="0"/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2841724" y="2602230"/>
            <a:ext cx="15173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Лапин М.А.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математики</a:t>
            </a:r>
            <a:endParaRPr lang="ru-RU" sz="1200" b="1" dirty="0"/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4598416" y="2576023"/>
            <a:ext cx="1674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 err="1">
                <a:latin typeface="Times New Roman" pitchFamily="18" charset="0"/>
              </a:rPr>
              <a:t>Загрядская</a:t>
            </a:r>
            <a:r>
              <a:rPr lang="ru-RU" sz="1200" b="1" dirty="0">
                <a:latin typeface="Times New Roman" pitchFamily="18" charset="0"/>
              </a:rPr>
              <a:t> Е.А.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математики</a:t>
            </a:r>
          </a:p>
        </p:txBody>
      </p:sp>
      <p:sp>
        <p:nvSpPr>
          <p:cNvPr id="18443" name="Rectangle 13"/>
          <p:cNvSpPr>
            <a:spLocks noChangeArrowheads="1"/>
          </p:cNvSpPr>
          <p:nvPr/>
        </p:nvSpPr>
        <p:spPr bwMode="auto">
          <a:xfrm>
            <a:off x="6036686" y="2598535"/>
            <a:ext cx="2396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err="1">
                <a:latin typeface="Times New Roman" pitchFamily="18" charset="0"/>
              </a:rPr>
              <a:t>Качина</a:t>
            </a:r>
            <a:r>
              <a:rPr lang="ru-RU" sz="1200" b="1" dirty="0">
                <a:latin typeface="Times New Roman" pitchFamily="18" charset="0"/>
              </a:rPr>
              <a:t> А.В.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информатики</a:t>
            </a:r>
          </a:p>
        </p:txBody>
      </p:sp>
      <p:sp>
        <p:nvSpPr>
          <p:cNvPr id="18444" name="Rectangle 14"/>
          <p:cNvSpPr>
            <a:spLocks noChangeArrowheads="1"/>
          </p:cNvSpPr>
          <p:nvPr/>
        </p:nvSpPr>
        <p:spPr bwMode="auto">
          <a:xfrm>
            <a:off x="2878882" y="5501848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 err="1">
                <a:latin typeface="Times New Roman" pitchFamily="18" charset="0"/>
              </a:rPr>
              <a:t>Потоцкая</a:t>
            </a:r>
            <a:r>
              <a:rPr lang="ru-RU" sz="1200" b="1" dirty="0">
                <a:latin typeface="Times New Roman" pitchFamily="18" charset="0"/>
              </a:rPr>
              <a:t> С.А.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физики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5086351"/>
            <a:ext cx="15430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976" y="3427031"/>
            <a:ext cx="1334713" cy="1751265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8" name="Picture 18" descr="G:\Новая папка (2)\IMG_2544.jpg_Thumbnail0.jpg"/>
          <p:cNvPicPr>
            <a:picLocks noChangeAspect="1" noChangeArrowheads="1"/>
          </p:cNvPicPr>
          <p:nvPr/>
        </p:nvPicPr>
        <p:blipFill>
          <a:blip r:embed="rId4" cstate="print"/>
          <a:srcRect l="8184" t="11628" r="25569" b="25581"/>
          <a:stretch>
            <a:fillRect/>
          </a:stretch>
        </p:blipFill>
        <p:spPr bwMode="auto">
          <a:xfrm>
            <a:off x="1109520" y="3427031"/>
            <a:ext cx="1438585" cy="1730353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9" name="Picture 19" descr="G:\Новая папка (2)\IMG_2552.jpg_Thumbnail0.jpg"/>
          <p:cNvPicPr>
            <a:picLocks noChangeAspect="1" noChangeArrowheads="1"/>
          </p:cNvPicPr>
          <p:nvPr/>
        </p:nvPicPr>
        <p:blipFill>
          <a:blip r:embed="rId5" cstate="print"/>
          <a:srcRect l="21913" t="18750" r="10151" b="25000"/>
          <a:stretch>
            <a:fillRect/>
          </a:stretch>
        </p:blipFill>
        <p:spPr bwMode="auto">
          <a:xfrm>
            <a:off x="2967670" y="795489"/>
            <a:ext cx="1334592" cy="1723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0" name="Picture 20" descr="G:\Новая папка (2)\IMG_2583.jpg_Thumbnail0.jpg"/>
          <p:cNvPicPr>
            <a:picLocks noChangeAspect="1" noChangeArrowheads="1"/>
          </p:cNvPicPr>
          <p:nvPr/>
        </p:nvPicPr>
        <p:blipFill>
          <a:blip r:embed="rId6" cstate="print"/>
          <a:srcRect l="26598" t="18750" r="7809" b="17188"/>
          <a:stretch>
            <a:fillRect/>
          </a:stretch>
        </p:blipFill>
        <p:spPr bwMode="auto">
          <a:xfrm>
            <a:off x="4791532" y="764172"/>
            <a:ext cx="1287982" cy="1699423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C:\Users\Учите\Desktop\20160530_103410.jpg"/>
          <p:cNvPicPr/>
          <p:nvPr/>
        </p:nvPicPr>
        <p:blipFill>
          <a:blip r:embed="rId7" cstate="print"/>
          <a:srcRect l="21202" t="8608" r="37431" b="15949"/>
          <a:stretch>
            <a:fillRect/>
          </a:stretch>
        </p:blipFill>
        <p:spPr bwMode="auto">
          <a:xfrm>
            <a:off x="4876560" y="3413419"/>
            <a:ext cx="1396071" cy="1835913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4689878" y="5442182"/>
            <a:ext cx="1674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Виноградова О.В.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учитель специальных классов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31886" y="23326"/>
            <a:ext cx="49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 методического объединения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13246" y="5446341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3" name="Picture 23" descr="G:\Новая папка (2)\IMG_2590.jpg_Thumbnail0.jpg"/>
          <p:cNvPicPr>
            <a:picLocks noChangeAspect="1" noChangeArrowheads="1"/>
          </p:cNvPicPr>
          <p:nvPr/>
        </p:nvPicPr>
        <p:blipFill>
          <a:blip r:embed="rId8" cstate="print"/>
          <a:srcRect l="16398" t="18750" r="20351" b="20313"/>
          <a:stretch>
            <a:fillRect/>
          </a:stretch>
        </p:blipFill>
        <p:spPr bwMode="auto">
          <a:xfrm>
            <a:off x="1303163" y="777254"/>
            <a:ext cx="1175237" cy="1697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http://school31.spb.ru/images/m1/kachina.jpeg">
            <a:extLst>
              <a:ext uri="{FF2B5EF4-FFF2-40B4-BE49-F238E27FC236}">
                <a16:creationId xmlns:a16="http://schemas.microsoft.com/office/drawing/2014/main" id="{70315B86-2E59-49FF-B93F-0268D645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13246" y="762965"/>
            <a:ext cx="1334591" cy="1779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379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904" y="1543050"/>
            <a:ext cx="8316310" cy="36317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ru-RU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sz="3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етодическая тема МО </a:t>
            </a:r>
          </a:p>
          <a:p>
            <a:pPr algn="ctr">
              <a:defRPr/>
            </a:pPr>
            <a:r>
              <a:rPr lang="ru-RU" sz="3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2022-2023учебный год:</a:t>
            </a:r>
          </a:p>
          <a:p>
            <a:pPr algn="ctr">
              <a:defRPr/>
            </a:pPr>
            <a:endParaRPr lang="ru-RU" sz="30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комплексного подхода к формированию личности обучающихся с нарушением слуха и речи на основе коррекционно-развивающих принципов в условиях реализации ФГОС на уроках естественнонаучного цикла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73867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318" y="915337"/>
            <a:ext cx="7799294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/>
              <a:t>сновные задачи на новый </a:t>
            </a:r>
            <a:br>
              <a:rPr lang="ru-RU" b="1" dirty="0"/>
            </a:br>
            <a:r>
              <a:rPr lang="ru-RU" b="1" dirty="0"/>
              <a:t>2022-2023 учебный год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318" y="1952252"/>
            <a:ext cx="7799294" cy="3444997"/>
          </a:xfrm>
        </p:spPr>
        <p:txBody>
          <a:bodyPr>
            <a:noAutofit/>
          </a:bodyPr>
          <a:lstStyle/>
          <a:p>
            <a:r>
              <a:rPr lang="ru-RU" dirty="0"/>
              <a:t>• Продолжить работу по внедрению ФГОС ООО;</a:t>
            </a:r>
            <a:br>
              <a:rPr lang="ru-RU" dirty="0"/>
            </a:br>
            <a:r>
              <a:rPr lang="ru-RU" dirty="0"/>
              <a:t>• Совершенствовать педагогическое мастерство учителей.</a:t>
            </a:r>
            <a:br>
              <a:rPr lang="ru-RU" dirty="0"/>
            </a:br>
            <a:r>
              <a:rPr lang="ru-RU" dirty="0"/>
              <a:t>• Способствовать развитию творческой активности учителей.</a:t>
            </a:r>
            <a:br>
              <a:rPr lang="ru-RU" dirty="0"/>
            </a:br>
            <a:r>
              <a:rPr lang="ru-RU" dirty="0"/>
              <a:t>• Овладевать новыми знаниями по предметам, компьютерной грамотностью.</a:t>
            </a:r>
            <a:br>
              <a:rPr lang="ru-RU" dirty="0"/>
            </a:br>
            <a:r>
              <a:rPr lang="ru-RU" dirty="0"/>
              <a:t>• Способствовать использованию компьютерных технологий при проведении уроков и внеклассных мероприятий.</a:t>
            </a:r>
            <a:br>
              <a:rPr lang="ru-RU" dirty="0"/>
            </a:br>
            <a:r>
              <a:rPr lang="ru-RU" dirty="0"/>
              <a:t>• Повышать мотивацию к получению знаний учащихся с помощью современных инновационных технологий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61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8D5720-899C-4E94-AFB4-86C71B317BF1}"/>
              </a:ext>
            </a:extLst>
          </p:cNvPr>
          <p:cNvPicPr/>
          <p:nvPr/>
        </p:nvPicPr>
        <p:blipFill rotWithShape="1">
          <a:blip r:embed="rId2"/>
          <a:srcRect l="21522" t="24469" r="17048" b="8842"/>
          <a:stretch/>
        </p:blipFill>
        <p:spPr bwMode="auto">
          <a:xfrm>
            <a:off x="678426" y="678426"/>
            <a:ext cx="7728155" cy="5574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7079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DE17C-5B67-4320-8448-641A4C610902}"/>
              </a:ext>
            </a:extLst>
          </p:cNvPr>
          <p:cNvPicPr/>
          <p:nvPr/>
        </p:nvPicPr>
        <p:blipFill rotWithShape="1">
          <a:blip r:embed="rId3"/>
          <a:srcRect l="21432" t="26604" r="20827" b="8016"/>
          <a:stretch/>
        </p:blipFill>
        <p:spPr bwMode="auto">
          <a:xfrm>
            <a:off x="593890" y="527901"/>
            <a:ext cx="7927942" cy="5759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7D59E5-92D1-44E1-BF96-38EC22B09782}"/>
              </a:ext>
            </a:extLst>
          </p:cNvPr>
          <p:cNvPicPr/>
          <p:nvPr/>
        </p:nvPicPr>
        <p:blipFill rotWithShape="1">
          <a:blip r:embed="rId2"/>
          <a:srcRect l="21614" t="25787" r="21206" b="9173"/>
          <a:stretch/>
        </p:blipFill>
        <p:spPr bwMode="auto">
          <a:xfrm>
            <a:off x="593889" y="754144"/>
            <a:ext cx="7909087" cy="5524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3303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6C6366-CBF0-4DCB-92D2-58615B1C451D}"/>
              </a:ext>
            </a:extLst>
          </p:cNvPr>
          <p:cNvPicPr/>
          <p:nvPr/>
        </p:nvPicPr>
        <p:blipFill rotWithShape="1">
          <a:blip r:embed="rId2"/>
          <a:srcRect l="21337" t="23430" r="20925" b="11717"/>
          <a:stretch/>
        </p:blipFill>
        <p:spPr bwMode="auto">
          <a:xfrm>
            <a:off x="546755" y="565609"/>
            <a:ext cx="8050490" cy="5646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6912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CD509E-B86E-4181-957A-C7F33DF34EDC}"/>
              </a:ext>
            </a:extLst>
          </p:cNvPr>
          <p:cNvPicPr/>
          <p:nvPr/>
        </p:nvPicPr>
        <p:blipFill rotWithShape="1">
          <a:blip r:embed="rId2"/>
          <a:srcRect l="21337" t="31042" r="21025" b="26579"/>
          <a:stretch/>
        </p:blipFill>
        <p:spPr bwMode="auto">
          <a:xfrm>
            <a:off x="480767" y="1046374"/>
            <a:ext cx="8050491" cy="4788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361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2132" y="1268760"/>
            <a:ext cx="7416801" cy="36933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endParaRPr lang="ru-RU" sz="3600" dirty="0">
              <a:solidFill>
                <a:srgbClr val="FF0000"/>
              </a:solidFill>
            </a:endParaRPr>
          </a:p>
          <a:p>
            <a:pPr algn="just"/>
            <a:r>
              <a:rPr lang="ru-RU" sz="3600" dirty="0">
                <a:solidFill>
                  <a:srgbClr val="FF0000"/>
                </a:solidFill>
              </a:rPr>
              <a:t> 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ель: 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700" dirty="0">
                <a:latin typeface="Times New Roman" panose="02020603050405020304" pitchFamily="18" charset="0"/>
              </a:rPr>
              <a:t>Ф</a:t>
            </a:r>
            <a:r>
              <a:rPr lang="ru-RU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ормировать личность обучающихся с нарушением слуха и речи на основе коррекционно-развивающих принципов в условиях реализации ФГОС с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внедрением современных образовательных технологий на уроках естественнонаучного  цикла»</a:t>
            </a:r>
          </a:p>
        </p:txBody>
      </p:sp>
    </p:spTree>
    <p:extLst>
      <p:ext uri="{BB962C8B-B14F-4D97-AF65-F5344CB8AC3E}">
        <p14:creationId xmlns:p14="http://schemas.microsoft.com/office/powerpoint/2010/main" val="96525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50876" y="609599"/>
            <a:ext cx="7872236" cy="5961063"/>
          </a:xfrm>
        </p:spPr>
        <p:txBody>
          <a:bodyPr rtlCol="0">
            <a:normAutofit fontScale="250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6450" b="1" dirty="0">
                <a:solidFill>
                  <a:srgbClr val="FF0000"/>
                </a:solidFill>
                <a:latin typeface="Times New Roman" pitchFamily="18" charset="0"/>
              </a:rPr>
              <a:t>З</a:t>
            </a:r>
            <a:r>
              <a:rPr lang="ru-RU" sz="6450" b="1" dirty="0">
                <a:latin typeface="Times New Roman" pitchFamily="18" charset="0"/>
              </a:rPr>
              <a:t>адачи методического объединения </a:t>
            </a:r>
          </a:p>
          <a:p>
            <a:pPr marL="0" indent="0" algn="ctr">
              <a:lnSpc>
                <a:spcPct val="80000"/>
              </a:lnSpc>
              <a:spcBef>
                <a:spcPts val="900"/>
              </a:spcBef>
              <a:buNone/>
            </a:pPr>
            <a:r>
              <a:rPr lang="ru-RU" sz="645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2021-2022 учебный год:</a:t>
            </a:r>
            <a:endParaRPr lang="en-US" sz="645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ts val="900"/>
              </a:spcBef>
              <a:buNone/>
            </a:pPr>
            <a:endParaRPr lang="ru-RU" sz="32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педагогическое мастерство учителей.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творческой активности учителей.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spcAft>
                <a:spcPts val="150"/>
              </a:spcAft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Овладение учащимися эффективными методами самостоятельной учебной и исследовательской работы индивидуально и в составе группы.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spcAft>
                <a:spcPts val="150"/>
              </a:spcAft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самооценки и предоставление возможности для самореализации учащихся.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spcAft>
                <a:spcPts val="150"/>
              </a:spcAft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навыков презентации себя и своей работы в различных формах: устной, с использованием новейших технических средств.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профессиональные качества учителей с целью повышения уровня образования и результативности обучения учащихся.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5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связи с целью повышения качества знаний учащихся.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Овладевать новыми знаниями по предметам, компьютерной грамотностью.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использованию компьютерных технологий при проведении уроков и внеклассных мероприятий.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900"/>
              </a:spcBef>
              <a:buNone/>
            </a:pP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en-US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Повышать мотивацию к получению знаний учащихся с помощью современных инновационных технологий. </a:t>
            </a:r>
            <a:endParaRPr lang="ru-RU" sz="5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9947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277634" y="2673103"/>
            <a:ext cx="1296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Новикова Е.Е.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химии</a:t>
            </a:r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1109520" y="5501848"/>
            <a:ext cx="1458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Юшманова Е.В.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биологии</a:t>
            </a:r>
          </a:p>
          <a:p>
            <a:pPr algn="ctr" eaLnBrk="0" hangingPunct="0">
              <a:defRPr/>
            </a:pPr>
            <a:endParaRPr lang="ru-RU" sz="1200" dirty="0"/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2841724" y="2786896"/>
            <a:ext cx="1632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Лапин М.А.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математики</a:t>
            </a:r>
            <a:endParaRPr lang="ru-RU" sz="1200" b="1" dirty="0"/>
          </a:p>
        </p:txBody>
      </p: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4598417" y="2668356"/>
            <a:ext cx="1632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 err="1">
                <a:latin typeface="Times New Roman" pitchFamily="18" charset="0"/>
              </a:rPr>
              <a:t>Загрядская</a:t>
            </a:r>
            <a:r>
              <a:rPr lang="ru-RU" sz="1200" b="1" dirty="0">
                <a:latin typeface="Times New Roman" pitchFamily="18" charset="0"/>
              </a:rPr>
              <a:t> Е.А.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математики</a:t>
            </a:r>
          </a:p>
        </p:txBody>
      </p:sp>
      <p:sp>
        <p:nvSpPr>
          <p:cNvPr id="18443" name="Rectangle 13"/>
          <p:cNvSpPr>
            <a:spLocks noChangeArrowheads="1"/>
          </p:cNvSpPr>
          <p:nvPr/>
        </p:nvSpPr>
        <p:spPr bwMode="auto">
          <a:xfrm>
            <a:off x="6364064" y="2668356"/>
            <a:ext cx="1808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err="1">
                <a:latin typeface="Times New Roman" pitchFamily="18" charset="0"/>
              </a:rPr>
              <a:t>Качина</a:t>
            </a:r>
            <a:r>
              <a:rPr lang="ru-RU" sz="1200" b="1" dirty="0">
                <a:latin typeface="Times New Roman" pitchFamily="18" charset="0"/>
              </a:rPr>
              <a:t> А.В.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информатики</a:t>
            </a:r>
          </a:p>
        </p:txBody>
      </p:sp>
      <p:sp>
        <p:nvSpPr>
          <p:cNvPr id="18444" name="Rectangle 14"/>
          <p:cNvSpPr>
            <a:spLocks noChangeArrowheads="1"/>
          </p:cNvSpPr>
          <p:nvPr/>
        </p:nvSpPr>
        <p:spPr bwMode="auto">
          <a:xfrm>
            <a:off x="3167406" y="5501848"/>
            <a:ext cx="20041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200" b="1" dirty="0" err="1">
                <a:latin typeface="Times New Roman" pitchFamily="18" charset="0"/>
              </a:rPr>
              <a:t>Потоцкая</a:t>
            </a:r>
            <a:r>
              <a:rPr lang="ru-RU" sz="1200" b="1" dirty="0">
                <a:latin typeface="Times New Roman" pitchFamily="18" charset="0"/>
              </a:rPr>
              <a:t> С.А.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</a:rPr>
              <a:t>учитель физики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57800" y="5086351"/>
            <a:ext cx="15430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6885" y="3439279"/>
            <a:ext cx="1512168" cy="198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9" name="Picture 19" descr="G:\Новая папка (2)\IMG_2552.jpg_Thumbnail0.jpg"/>
          <p:cNvPicPr>
            <a:picLocks noChangeAspect="1" noChangeArrowheads="1"/>
          </p:cNvPicPr>
          <p:nvPr/>
        </p:nvPicPr>
        <p:blipFill>
          <a:blip r:embed="rId4" cstate="print"/>
          <a:srcRect l="21913" t="18750" r="10151" b="25000"/>
          <a:stretch>
            <a:fillRect/>
          </a:stretch>
        </p:blipFill>
        <p:spPr bwMode="auto">
          <a:xfrm>
            <a:off x="2967670" y="795489"/>
            <a:ext cx="1454348" cy="187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0" name="Picture 20" descr="G:\Новая папка (2)\IMG_2583.jpg_Thumbnail0.jpg"/>
          <p:cNvPicPr>
            <a:picLocks noChangeAspect="1" noChangeArrowheads="1"/>
          </p:cNvPicPr>
          <p:nvPr/>
        </p:nvPicPr>
        <p:blipFill>
          <a:blip r:embed="rId5" cstate="print"/>
          <a:srcRect l="26598" t="18750" r="7809" b="17188"/>
          <a:stretch>
            <a:fillRect/>
          </a:stretch>
        </p:blipFill>
        <p:spPr bwMode="auto">
          <a:xfrm>
            <a:off x="4689878" y="767860"/>
            <a:ext cx="1423032" cy="187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3" name="Picture 23" descr="G:\Новая папка (2)\IMG_2590.jpg_Thumbnail0.jpg"/>
          <p:cNvPicPr>
            <a:picLocks noChangeAspect="1" noChangeArrowheads="1"/>
          </p:cNvPicPr>
          <p:nvPr/>
        </p:nvPicPr>
        <p:blipFill>
          <a:blip r:embed="rId6" cstate="print"/>
          <a:srcRect l="16398" t="18750" r="20351" b="20313"/>
          <a:stretch>
            <a:fillRect/>
          </a:stretch>
        </p:blipFill>
        <p:spPr bwMode="auto">
          <a:xfrm>
            <a:off x="1303163" y="777253"/>
            <a:ext cx="1264519" cy="182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C:\Users\Учите\Desktop\20160530_103410.jpg"/>
          <p:cNvPicPr/>
          <p:nvPr/>
        </p:nvPicPr>
        <p:blipFill>
          <a:blip r:embed="rId7" cstate="print"/>
          <a:srcRect l="21202" t="8608" r="37431" b="15949"/>
          <a:stretch>
            <a:fillRect/>
          </a:stretch>
        </p:blipFill>
        <p:spPr bwMode="auto">
          <a:xfrm>
            <a:off x="5666028" y="3469661"/>
            <a:ext cx="1512168" cy="1961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5184742" y="5442182"/>
            <a:ext cx="2750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Виноградова О.В.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тьютор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3110" y="3849"/>
            <a:ext cx="49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 методического объединения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13246" y="544634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50" name="Picture 2" descr="http://school31.spb.ru/images/m1/kachina.jpeg">
            <a:extLst>
              <a:ext uri="{FF2B5EF4-FFF2-40B4-BE49-F238E27FC236}">
                <a16:creationId xmlns:a16="http://schemas.microsoft.com/office/drawing/2014/main" id="{2A8E3AE8-1604-4F22-B6AF-D1667742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13243" y="762965"/>
            <a:ext cx="1379449" cy="183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8F658-8344-43B6-A67E-F3D8029DE6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2601"/>
          <a:stretch/>
        </p:blipFill>
        <p:spPr>
          <a:xfrm>
            <a:off x="1208512" y="3431027"/>
            <a:ext cx="1458162" cy="2011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1616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965" y="519953"/>
            <a:ext cx="7884304" cy="46935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 методического объединения учителей математики и естествознани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  <a:p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шманова Е.В.- учитель ВКК, председатель МО</a:t>
            </a:r>
          </a:p>
          <a:p>
            <a:pPr algn="just"/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овикова Е.Е.- учитель ВКК</a:t>
            </a:r>
          </a:p>
          <a:p>
            <a:pPr algn="just"/>
            <a:r>
              <a:rPr lang="ru-RU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агрядская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Е.А.- учитель ВКК</a:t>
            </a:r>
          </a:p>
          <a:p>
            <a:pPr algn="just"/>
            <a:r>
              <a:rPr lang="ru-RU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ачина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А.В.- учитель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КК, секретарь</a:t>
            </a:r>
          </a:p>
          <a:p>
            <a:pPr algn="just"/>
            <a:r>
              <a:rPr lang="ru-RU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отоцкая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С.А.- учитель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ВКК</a:t>
            </a:r>
          </a:p>
          <a:p>
            <a:pPr algn="just"/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апин М.А.- учитель без категории</a:t>
            </a:r>
          </a:p>
          <a:p>
            <a:pPr algn="just"/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иноградова О.В.- учитель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</a:p>
          <a:p>
            <a:pPr algn="just"/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4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868224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 методического объединения учителей математики и естествознания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90116"/>
            <a:ext cx="7386918" cy="4050450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педагоги имеют высшее педагогическое образование. Из них 6 человек - высшее дефектологическое (или коррекционной педагогики);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человека – ВКК,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человека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КК;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человек –без категории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3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9842" y="1322766"/>
            <a:ext cx="41159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21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295926"/>
              </p:ext>
            </p:extLst>
          </p:nvPr>
        </p:nvGraphicFramePr>
        <p:xfrm>
          <a:off x="405353" y="173620"/>
          <a:ext cx="8345110" cy="6330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4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14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 отчество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 учебного заведения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Квалифкац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875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Виноградова О.В.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имени А.И. Герцена (факультет коррекционной педагогики) ,</a:t>
                      </a:r>
                      <a:r>
                        <a:rPr lang="ru-RU" sz="15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229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Загрядская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Е.А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ЛГПИ им. А.И. Герцена  1980 год.(факультет</a:t>
                      </a:r>
                      <a:r>
                        <a:rPr lang="ru-RU" sz="15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дефектологии)</a:t>
                      </a:r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428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Качина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А.В.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РГПУ имени А.И. Герцена (институт дефектологического образования и реабилитации) бакалавриат- 2017 год, магистратура – 2019 год.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229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Лапин М.А.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ЛГПИ имени А.И. Герцена (дефектологический факультет)  1989 год.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229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Новикова Е.Е.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им. А.И. Герцена </a:t>
                      </a:r>
                      <a:r>
                        <a:rPr lang="ru-RU" sz="15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 год (химический факультет)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229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Потоцкая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С.А.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им. А.И. Герцена в 1996 году (индустриально-педагогический факультет)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229"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Юшманова Е.В. </a:t>
                      </a:r>
                    </a:p>
                    <a:p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РГПУ им. А.И. Герцена в 1995 году</a:t>
                      </a:r>
                      <a:r>
                        <a:rPr lang="ru-RU" sz="15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(коррекционной </a:t>
                      </a:r>
                      <a:r>
                        <a:rPr lang="ru-RU" sz="15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педегогики</a:t>
                      </a:r>
                      <a:r>
                        <a:rPr lang="ru-RU" sz="15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053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2114</TotalTime>
  <Words>2188</Words>
  <Application>Microsoft Office PowerPoint</Application>
  <PresentationFormat>Экран (4:3)</PresentationFormat>
  <Paragraphs>352</Paragraphs>
  <Slides>38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Garamond</vt:lpstr>
      <vt:lpstr>Times New Roman</vt:lpstr>
      <vt:lpstr>Натуральные материалы</vt:lpstr>
      <vt:lpstr>Документ</vt:lpstr>
      <vt:lpstr>Acrobat Document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методического объединения учителей математики и естествознания </vt:lpstr>
      <vt:lpstr>Презентация PowerPoint</vt:lpstr>
      <vt:lpstr>Повышение квалификации на курсах</vt:lpstr>
      <vt:lpstr>Повышение квалификации на курсах</vt:lpstr>
      <vt:lpstr>Презентация PowerPoint</vt:lpstr>
      <vt:lpstr> Повышение квалификации на курсах</vt:lpstr>
      <vt:lpstr> Обучены по внедрению ФГОС ООО: </vt:lpstr>
      <vt:lpstr> Выполнение плана МО</vt:lpstr>
      <vt:lpstr>Презентация PowerPoint</vt:lpstr>
      <vt:lpstr>Презентация PowerPoint</vt:lpstr>
      <vt:lpstr> Наставничество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 позитивного опыта деятельности ОУ в СМИ  </vt:lpstr>
      <vt:lpstr>Интересные мероприятия  :</vt:lpstr>
      <vt:lpstr>Презентация PowerPoint</vt:lpstr>
      <vt:lpstr>Новый 2022-2023 учебный год</vt:lpstr>
      <vt:lpstr>Состав МО  на 2022-2023 учебный год:</vt:lpstr>
      <vt:lpstr>Презентация PowerPoint</vt:lpstr>
      <vt:lpstr>Презентация PowerPoint</vt:lpstr>
      <vt:lpstr>Основные задачи на новый  2022-2023 учебный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Sofia</dc:creator>
  <cp:lastModifiedBy>user</cp:lastModifiedBy>
  <cp:revision>172</cp:revision>
  <dcterms:created xsi:type="dcterms:W3CDTF">2019-05-30T15:26:45Z</dcterms:created>
  <dcterms:modified xsi:type="dcterms:W3CDTF">2022-09-13T05:37:44Z</dcterms:modified>
</cp:coreProperties>
</file>