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3" r:id="rId5"/>
    <p:sldId id="274" r:id="rId6"/>
    <p:sldId id="267" r:id="rId7"/>
    <p:sldId id="269" r:id="rId8"/>
    <p:sldId id="280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DC67-E877-4921-B2D4-3971DCDAC9F5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1638C-E0B4-4DBB-9779-4C663E327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6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638C-E0B4-4DBB-9779-4C663E3277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7C89-8DA2-4B31-8355-4C94157D01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7C89-8DA2-4B31-8355-4C94157D01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7C89-8DA2-4B31-8355-4C94157D01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4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E84390-1577-4220-B11F-DED679815D16}" type="slidenum">
              <a:rPr lang="ru-RU" altLang="ru-RU" sz="1200">
                <a:solidFill>
                  <a:prstClr val="black"/>
                </a:solidFill>
              </a:rPr>
              <a:pPr eaLnBrk="1" hangingPunct="1"/>
              <a:t>2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5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638C-E0B4-4DBB-9779-4C663E3277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638C-E0B4-4DBB-9779-4C663E3277F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42E2C4-383A-480D-B568-9BA1DD4CBC6C}" type="slidenum">
              <a:rPr lang="ru-RU" altLang="ru-RU" sz="1200">
                <a:solidFill>
                  <a:prstClr val="black"/>
                </a:solidFill>
              </a:rPr>
              <a:pPr eaLnBrk="1" hangingPunct="1"/>
              <a:t>5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638C-E0B4-4DBB-9779-4C663E3277F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638C-E0B4-4DBB-9779-4C663E3277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638C-E0B4-4DBB-9779-4C663E3277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47C89-8DA2-4B31-8355-4C94157D01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171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4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5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3595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2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930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935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59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5025" y="1326968"/>
            <a:ext cx="8321433" cy="3172429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педагогах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учителей математики и естествознания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0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7872" y="0"/>
            <a:ext cx="7340352" cy="50140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квалификации на курсах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1538790"/>
            <a:ext cx="6400800" cy="486054"/>
          </a:xfrm>
        </p:spPr>
        <p:txBody>
          <a:bodyPr vert="horz" lIns="68580" tIns="34290" rIns="68580" bIns="34290" rtlCol="0" anchor="t">
            <a:norm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15515"/>
              </p:ext>
            </p:extLst>
          </p:nvPr>
        </p:nvGraphicFramePr>
        <p:xfrm>
          <a:off x="150420" y="292231"/>
          <a:ext cx="11914907" cy="854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4979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Загрядская</a:t>
                      </a:r>
                      <a:r>
                        <a:rPr lang="ru-RU" sz="1600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</a:p>
                    <a:p>
                      <a:endParaRPr lang="ru-RU" sz="16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500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1.«Информационно-коммуникативные технологии в практике учителя-предметника» </a:t>
                      </a:r>
                      <a:r>
                        <a:rPr lang="ru-RU" sz="1500" i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РЦОКОиИТ</a:t>
                      </a:r>
                      <a:r>
                        <a:rPr lang="ru-RU" sz="1500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2014</a:t>
                      </a:r>
                    </a:p>
                    <a:p>
                      <a:pPr>
                        <a:buNone/>
                      </a:pPr>
                      <a:r>
                        <a:rPr lang="ru-RU" sz="1500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2.«Реализация ФГОС ООО в ООО 2015 г.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3.«Реализация требований обновлённых ФГОС НОО, ФГОС ООО в работе учителя» ИМЦ Невского района72 часа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ГАОУ ДПО «Центр реализации государственной образовательной политики и информационных технологий»  «Совершенствование предметных и методических компетенций(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том числе в области формирования функциональной грамотности обучающихся» 112 часов 2020</a:t>
                      </a: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sz="15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126">
                <a:tc>
                  <a:txBody>
                    <a:bodyPr/>
                    <a:lstStyle/>
                    <a:p>
                      <a:r>
                        <a:rPr lang="ru-RU" sz="1000" dirty="0"/>
                        <a:t>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Качина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Курсы: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а)Курс профессиональной переподготовки «Математика и информатика: теория и методика преподавания в образовательной организации» (940 часов)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май-декабрь 2020 г.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б)Программа переподготовки «Организация работы классного руководителя в образовательной организации» 250 часов, 2021 г.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в)Программа профессиональной подготовки "Подготовка региональных экспертов конкурсов профессионального мастерства "Абилимпикс», май-июнь 2021 г. 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«Реализация требований обновлённых ФГОС НОО, ФГОС ООО в работе учителя» ИМЦ Невского района72 часа</a:t>
                      </a:r>
                    </a:p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510">
                <a:tc>
                  <a:txBody>
                    <a:bodyPr/>
                    <a:lstStyle/>
                    <a:p>
                      <a:r>
                        <a:rPr lang="ru-RU" sz="1000" dirty="0"/>
                        <a:t>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Лапин М.А.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«Видео в обучении. От кино-упражнений к кино-играм» 2017 г.;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ФГОС ОО: системы моделирования учебных заданий как основа эффективного процесса обучения»,,ГБУ «ИМЦ» Невского района Санкт- Петербурга по ДОП, май 2017 г.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3.Курсы переподготовки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СПбУ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ПК ПП «Педагогическое образование» учитель математики 588 часов, 2019 г.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4.Курсы подготовки к ОГЭ по математике,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РЦКОиИТ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март 2020, 72 часа</a:t>
                      </a:r>
                    </a:p>
                    <a:p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…..</a:t>
                      </a:r>
                      <a:endParaRPr lang="en-US" sz="1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7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1052737"/>
            <a:ext cx="7772400" cy="486054"/>
          </a:xfrm>
        </p:spPr>
        <p:txBody>
          <a:bodyPr>
            <a:normAutofit/>
          </a:bodyPr>
          <a:lstStyle/>
          <a:p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5072" y="0"/>
            <a:ext cx="7920880" cy="5940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квалификации на курсах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55927"/>
              </p:ext>
            </p:extLst>
          </p:nvPr>
        </p:nvGraphicFramePr>
        <p:xfrm>
          <a:off x="1" y="698366"/>
          <a:ext cx="12191999" cy="605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6463">
                <a:tc>
                  <a:txBody>
                    <a:bodyPr/>
                    <a:lstStyle/>
                    <a:p>
                      <a:r>
                        <a:rPr lang="ru-RU" sz="1000" dirty="0"/>
                        <a:t>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Новикова Е.Е.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5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3.Цифровая трансформация образования: профиль современного учителя»- информационно-образовательная платформа «</a:t>
                      </a:r>
                      <a:r>
                        <a:rPr lang="ru-RU" sz="15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72ч.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требований обновлённых ФГОС НОО, ФГОС ООО в работе учителя» ИМЦ Невского района72 часа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ГАОУ ДПО «Центр реализации государственной образовательной политики и информационных технологий»  «Совершенствование предметных и методических компетенций(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том числе в области формирования функциональной грамотности обучающихся» 112 часов 2020</a:t>
                      </a: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575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Новикова Е.Е.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«Использование современных информационно-коммуникационных технологий (ИКТ) в профессиональной деятельности. Создание презентаций в программе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Microsoft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Office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PowerPoin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, ООО ВНОЦ "Современные образовательные технологии"- 48ч. 2019 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ГАОУ ДПО «Центр реализации государственной образовательной политики и информационных технологий»  «Совершенствование предметных и методических компетенций(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том числе в области формирования функциональной грамотности обучающихся» 112 часов 2020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«Подготовка специалистов по организации , проведению и оцениванию эксперимента по химии в ППЭ» 19 часов, Санкт-Петербургский центр оценки качества образования и информационных технологий, 2019 2020,2022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505358693"/>
                  </a:ext>
                </a:extLst>
              </a:tr>
              <a:tr h="2208983">
                <a:tc>
                  <a:txBody>
                    <a:bodyPr/>
                    <a:lstStyle/>
                    <a:p>
                      <a:r>
                        <a:rPr lang="ru-RU" sz="1000" dirty="0"/>
                        <a:t>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Потоцкая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С.А.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ФГОС ОО; системы моделирования учебных заданий как основа эффективного прироста обучения» ИМЦ Невского района ,  2019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ГАОУ ДПО «Центр реализации государственной образовательной политики и информационных технологий»  «Совершенствование предметных и методических компетенций(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том числе в области формирования функциональной грамотности обучающихся» 112 часов 2020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9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9617" y="124178"/>
            <a:ext cx="7223335" cy="361245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0000"/>
                </a:solidFill>
                <a:ea typeface="+mj-lt"/>
                <a:cs typeface="+mj-lt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квалификации на курсах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9616" y="1646802"/>
            <a:ext cx="7488832" cy="64807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61216"/>
              </p:ext>
            </p:extLst>
          </p:nvPr>
        </p:nvGraphicFramePr>
        <p:xfrm>
          <a:off x="240831" y="576943"/>
          <a:ext cx="11725392" cy="5693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3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000" dirty="0"/>
                        <a:t>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Юшманова Е.В.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1.Компьютерные курсы (Дистанционное обучение) «Использование ИКТ согласно</a:t>
                      </a:r>
                    </a:p>
                    <a:p>
                      <a:pPr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действующим образовательным стандартам», Сертификат. 2017 г.</a:t>
                      </a:r>
                    </a:p>
                    <a:p>
                      <a:pPr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2.Курсы переподготовки «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Инфоурок.рф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.» -300 час: «Биология : Теория и методика</a:t>
                      </a:r>
                    </a:p>
                    <a:p>
                      <a:pPr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преподавания в ОУ»; «Использование ИКТ согласно действующим</a:t>
                      </a:r>
                    </a:p>
                    <a:p>
                      <a:pPr>
                        <a:buNone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образовательным стандартам» (ФГОС-дистанционное обучение), «Портал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педагога» 2018 год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ГАОУ ДПО «Центр реализации государственной образовательной политики и информационных технологий»  «Совершенствование предметных и методических компетенций(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 том числе в области формирования функциональной грамотности обучающихся» 112 часов 2020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«Реализация требований обновлённых ФГОС НОО, ФГОС ООО в работе учителя» ИМЦ Невского района 2022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«Подготовка специалистов по организации , проведению и оцениванию эксперимента по химии в ППЭ» 19 часов, Санкт-Петербургский центр оценки качества образования и информационных технологий, 2019 2020,2022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46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209800" y="152400"/>
            <a:ext cx="822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иноградова Ольга Владимировна- 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специальных классов со сложной структурой дефекта</a:t>
            </a:r>
          </a:p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(Распоряжение Комитета по образованию от 04.04.17 г., №1148-р)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1744" y="2307771"/>
            <a:ext cx="729039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u="sng" spc="-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u="sng" spc="-150" dirty="0">
                <a:latin typeface="Times New Roman" pitchFamily="18" charset="0"/>
                <a:cs typeface="Times New Roman" pitchFamily="18" charset="0"/>
              </a:rPr>
              <a:t>бразование</a:t>
            </a:r>
            <a:r>
              <a:rPr lang="en-US" sz="2400" b="1" u="sng" spc="-15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высшее, закончила РГПУ имени А.И. Герцена            (факультет коррекционной педагогики) в 2014 году.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едагогический стаж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10лет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таж работы в данном ОУ- 8 лет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24" name="Рисунок 3" descr="C:\Users\Учите\Desktop\20160530_103410.jpg"/>
          <p:cNvPicPr>
            <a:picLocks noChangeAspect="1" noChangeArrowheads="1"/>
          </p:cNvPicPr>
          <p:nvPr/>
        </p:nvPicPr>
        <p:blipFill>
          <a:blip r:embed="rId3" cstate="print"/>
          <a:srcRect l="21202" t="8607" r="37431" b="15948"/>
          <a:stretch>
            <a:fillRect/>
          </a:stretch>
        </p:blipFill>
        <p:spPr bwMode="auto">
          <a:xfrm>
            <a:off x="1121790" y="1816042"/>
            <a:ext cx="3100773" cy="4357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6917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2276" y="230188"/>
            <a:ext cx="9144000" cy="8953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З</a:t>
            </a:r>
            <a:r>
              <a:rPr lang="ru-RU" sz="2400" b="1" dirty="0" err="1">
                <a:latin typeface="Times New Roman" pitchFamily="18" charset="0"/>
              </a:rPr>
              <a:t>агрядская</a:t>
            </a:r>
            <a:r>
              <a:rPr lang="ru-RU" sz="2400" b="1" dirty="0">
                <a:latin typeface="Times New Roman" pitchFamily="18" charset="0"/>
              </a:rPr>
              <a:t> Елена  Александровна </a:t>
            </a:r>
            <a:r>
              <a:rPr lang="ru-RU" sz="2400" b="1" i="1" dirty="0">
                <a:latin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</a:rPr>
              <a:t>учитель математики высшей квалификационной категории 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(Распоряжение  Комитета по образованию № 3096-р от 02.11.16 г.)</a:t>
            </a:r>
            <a:br>
              <a:rPr lang="ru-RU" sz="2000" dirty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9314" y="1125538"/>
            <a:ext cx="6792686" cy="5427662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ru-RU" sz="19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ru-RU" sz="19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ru-RU" sz="19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ru-RU" sz="1900" b="1" u="sng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1900" b="1" u="sng" dirty="0">
                <a:latin typeface="Times New Roman" pitchFamily="18" charset="0"/>
              </a:rPr>
              <a:t>бразование:</a:t>
            </a:r>
            <a:r>
              <a:rPr lang="ru-RU" sz="19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1900" dirty="0">
                <a:latin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</a:rPr>
              <a:t>высшее, закончила ЛГПИ им. А.И. Герцена в 1980 году;</a:t>
            </a: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ru-RU" sz="1900" b="1" u="sng" dirty="0" err="1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sz="1900" b="1" u="sng" dirty="0" err="1">
                <a:latin typeface="Times New Roman" pitchFamily="18" charset="0"/>
              </a:rPr>
              <a:t>едстаж</a:t>
            </a:r>
            <a:r>
              <a:rPr lang="ru-RU" sz="1900" b="1" u="sng" dirty="0">
                <a:latin typeface="Times New Roman" pitchFamily="18" charset="0"/>
              </a:rPr>
              <a:t>:</a:t>
            </a:r>
            <a:r>
              <a:rPr lang="ru-RU" sz="1900" b="1" dirty="0">
                <a:latin typeface="Times New Roman" pitchFamily="18" charset="0"/>
              </a:rPr>
              <a:t> свыше 30 лет</a:t>
            </a: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ru-RU" sz="1900" b="1" u="sng" dirty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1900" b="1" u="sng" dirty="0">
                <a:latin typeface="Times New Roman" pitchFamily="18" charset="0"/>
              </a:rPr>
              <a:t>таж  работы в данном ОУ: более</a:t>
            </a:r>
            <a:r>
              <a:rPr lang="ru-RU" sz="1900" b="1" dirty="0">
                <a:latin typeface="Times New Roman" pitchFamily="18" charset="0"/>
              </a:rPr>
              <a:t> 40 лет</a:t>
            </a:r>
            <a:endParaRPr lang="ru-RU" sz="19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19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ru-RU" sz="1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ru-RU" sz="19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ru-RU" sz="19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9900"/>
              </a:buClr>
              <a:buNone/>
              <a:defRPr/>
            </a:pP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0" descr="G:\Новая папка (2)\IMG_2583.jpg_Thumbnail0.jpg"/>
          <p:cNvPicPr>
            <a:picLocks noChangeAspect="1" noChangeArrowheads="1"/>
          </p:cNvPicPr>
          <p:nvPr/>
        </p:nvPicPr>
        <p:blipFill>
          <a:blip r:embed="rId3" cstate="print"/>
          <a:srcRect l="26598" t="18750" r="7809" b="17188"/>
          <a:stretch>
            <a:fillRect/>
          </a:stretch>
        </p:blipFill>
        <p:spPr bwMode="auto">
          <a:xfrm>
            <a:off x="1923393" y="1555746"/>
            <a:ext cx="3105807" cy="42495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554480" y="6019801"/>
            <a:ext cx="4559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работник общего </a:t>
            </a:r>
          </a:p>
          <a:p>
            <a:pPr algn="ctr"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РФ</a:t>
            </a:r>
          </a:p>
        </p:txBody>
      </p:sp>
    </p:spTree>
    <p:extLst>
      <p:ext uri="{BB962C8B-B14F-4D97-AF65-F5344CB8AC3E}">
        <p14:creationId xmlns:p14="http://schemas.microsoft.com/office/powerpoint/2010/main" val="338272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2883" y="30299"/>
            <a:ext cx="9144000" cy="1196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Л</a:t>
            </a:r>
            <a:r>
              <a:rPr lang="ru-RU" altLang="ru-RU" sz="2800" b="1" dirty="0">
                <a:latin typeface="Times New Roman" panose="02020603050405020304" pitchFamily="18" charset="0"/>
              </a:rPr>
              <a:t>апин Михаил Александрович – учитель математики без категории .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43871" y="2166257"/>
            <a:ext cx="555937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u="sng" spc="-1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u="sng" spc="-150" dirty="0">
                <a:latin typeface="Times New Roman" pitchFamily="18" charset="0"/>
                <a:cs typeface="Times New Roman" pitchFamily="18" charset="0"/>
              </a:rPr>
              <a:t>бразование</a:t>
            </a:r>
            <a:r>
              <a:rPr lang="en-US" sz="2000" b="1" u="sng" spc="-15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высшее, закончил ЛГПИ имени А.И. Герцена            (дефектологический факультет) в 1989 году. 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более 30 лет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таж работы в данном ОУ- с января 2007г.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b="1" dirty="0">
              <a:solidFill>
                <a:srgbClr val="2683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b="1" dirty="0">
              <a:solidFill>
                <a:srgbClr val="2683C6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19" descr="G:\Новая папка (2)\IMG_2552.jpg_Thumbnail0.jpg"/>
          <p:cNvPicPr>
            <a:picLocks noChangeAspect="1" noChangeArrowheads="1"/>
          </p:cNvPicPr>
          <p:nvPr/>
        </p:nvPicPr>
        <p:blipFill>
          <a:blip r:embed="rId3" cstate="print"/>
          <a:srcRect l="21913" t="18750" r="10151" b="25000"/>
          <a:stretch>
            <a:fillRect/>
          </a:stretch>
        </p:blipFill>
        <p:spPr bwMode="auto">
          <a:xfrm>
            <a:off x="1236764" y="1342922"/>
            <a:ext cx="3370089" cy="4308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102936" y="5767260"/>
            <a:ext cx="4002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Почётной грамотой </a:t>
            </a:r>
          </a:p>
          <a:p>
            <a:pPr algn="ctr"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Образования РФ</a:t>
            </a:r>
          </a:p>
        </p:txBody>
      </p:sp>
    </p:spTree>
    <p:extLst>
      <p:ext uri="{BB962C8B-B14F-4D97-AF65-F5344CB8AC3E}">
        <p14:creationId xmlns:p14="http://schemas.microsoft.com/office/powerpoint/2010/main" val="186243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896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2400" b="1" dirty="0">
                <a:latin typeface="Times New Roman" panose="02020603050405020304" pitchFamily="18" charset="0"/>
              </a:rPr>
              <a:t>овикова Екатерина Евгеньевна- учитель химии высшей квалификационной категории 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</a:rPr>
              <a:t>(Распоряжение Комитета по образованию Санкт-Петербурга от 24.02.2020 №667-р)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9314" y="1091066"/>
            <a:ext cx="6525209" cy="4724400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400" b="1" u="sng" dirty="0">
                <a:latin typeface="Times New Roman" pitchFamily="18" charset="0"/>
              </a:rPr>
              <a:t>бразование: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высшее, РГПУ им. А.И. Герцена, 1994 год; 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dirty="0">
                <a:latin typeface="Times New Roman" pitchFamily="18" charset="0"/>
              </a:rPr>
              <a:t>факультет химии; 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dirty="0">
                <a:latin typeface="Times New Roman" pitchFamily="18" charset="0"/>
              </a:rPr>
              <a:t>специальность - химия и методика воспитательной работы; 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dirty="0">
                <a:latin typeface="Times New Roman" pitchFamily="18" charset="0"/>
              </a:rPr>
              <a:t>квалификация – учитель химии, методист по воспитательной работе.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sz="2400" b="1" u="sng" dirty="0" err="1">
                <a:latin typeface="Times New Roman" pitchFamily="18" charset="0"/>
              </a:rPr>
              <a:t>едстаж</a:t>
            </a:r>
            <a:r>
              <a:rPr lang="ru-RU" sz="2400" b="1" u="sng" dirty="0">
                <a:latin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</a:rPr>
              <a:t> свыше 25 лет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2400" b="1" u="sng" dirty="0">
                <a:latin typeface="Times New Roman" pitchFamily="18" charset="0"/>
              </a:rPr>
              <a:t>таж  работы в данном ОУ: </a:t>
            </a:r>
            <a:r>
              <a:rPr lang="ru-RU" sz="2400" b="1" dirty="0">
                <a:latin typeface="Times New Roman" pitchFamily="18" charset="0"/>
              </a:rPr>
              <a:t>более 20 лет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endParaRPr lang="ru-RU" sz="29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9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>
                <a:schemeClr val="folHlink"/>
              </a:buClr>
              <a:buNone/>
              <a:defRPr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3" descr="G:\Новая папка (2)\IMG_2590.jpg_Thumbnail0.jpg"/>
          <p:cNvPicPr>
            <a:picLocks noChangeAspect="1" noChangeArrowheads="1"/>
          </p:cNvPicPr>
          <p:nvPr/>
        </p:nvPicPr>
        <p:blipFill>
          <a:blip r:embed="rId3" cstate="print"/>
          <a:srcRect l="16398" t="18750" r="20351" b="20313"/>
          <a:stretch>
            <a:fillRect/>
          </a:stretch>
        </p:blipFill>
        <p:spPr bwMode="auto">
          <a:xfrm>
            <a:off x="2054202" y="1091066"/>
            <a:ext cx="3037490" cy="4217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3810000" y="3209926"/>
            <a:ext cx="45720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B26B02"/>
              </a:buClr>
              <a:buFont typeface="Wingdings" panose="05000000000000000000" pitchFamily="2" charset="2"/>
              <a:buNone/>
            </a:pPr>
            <a:r>
              <a:rPr lang="ru-RU" altLang="ru-RU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1011392" y="5593899"/>
            <a:ext cx="816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районного конкурса педагогических достижений «Мир в твоих руках -2011» в номинации «Учитель года»;</a:t>
            </a:r>
          </a:p>
          <a:p>
            <a:pPr marL="285750" indent="-285750" eaLnBrk="1" hangingPunct="1">
              <a:lnSpc>
                <a:spcPct val="80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lnSpc>
                <a:spcPct val="80000"/>
              </a:lnSpc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Всероссийского   фестиваля педагогического мастерства «Педагогическое достояние России-2015» в номинации «Учитель».</a:t>
            </a:r>
          </a:p>
        </p:txBody>
      </p:sp>
    </p:spTree>
    <p:extLst>
      <p:ext uri="{BB962C8B-B14F-4D97-AF65-F5344CB8AC3E}">
        <p14:creationId xmlns:p14="http://schemas.microsoft.com/office/powerpoint/2010/main" val="17829194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710" y="29754"/>
            <a:ext cx="9144000" cy="1139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отоцкая</a:t>
            </a:r>
            <a:r>
              <a:rPr lang="ru-RU" altLang="ru-RU" sz="2400" b="1" dirty="0">
                <a:latin typeface="Times New Roman" panose="02020603050405020304" pitchFamily="18" charset="0"/>
              </a:rPr>
              <a:t> Софья Александровна – учитель физики высшей квалификационной категории  </a:t>
            </a:r>
            <a:br>
              <a:rPr lang="ru-RU" altLang="ru-RU" sz="2400" b="1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</a:rPr>
              <a:t>(</a:t>
            </a:r>
            <a:r>
              <a:rPr lang="ru-RU" altLang="ru-RU" sz="2000" dirty="0">
                <a:latin typeface="Times New Roman" panose="02020603050405020304" pitchFamily="18" charset="0"/>
              </a:rPr>
              <a:t>Распоряжение  Комитета по образованию  Санкт-Петербурга №3446-р  от27.12.2021  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44886" y="1244053"/>
            <a:ext cx="5901183" cy="4549364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endParaRPr lang="ru-RU" sz="2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2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400" b="1" u="sng" dirty="0">
                <a:latin typeface="Times New Roman" pitchFamily="18" charset="0"/>
              </a:rPr>
              <a:t>бразование: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dirty="0">
                <a:latin typeface="Times New Roman" pitchFamily="18" charset="0"/>
              </a:rPr>
              <a:t>     </a:t>
            </a:r>
            <a:r>
              <a:rPr lang="ru-RU" sz="2400" b="1" dirty="0">
                <a:latin typeface="Times New Roman" pitchFamily="18" charset="0"/>
              </a:rPr>
              <a:t>высшее, закончила РГПУ им. А.И. Герцена в 1996 году;</a:t>
            </a:r>
            <a:endParaRPr lang="ru-RU" sz="24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sz="2400" b="1" u="sng" dirty="0" err="1">
                <a:latin typeface="Times New Roman" pitchFamily="18" charset="0"/>
              </a:rPr>
              <a:t>едстаж</a:t>
            </a:r>
            <a:r>
              <a:rPr lang="ru-RU" sz="2400" b="1" u="sng" dirty="0">
                <a:latin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</a:rPr>
              <a:t> более 30 лет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2400" b="1" u="sng" dirty="0">
                <a:latin typeface="Times New Roman" pitchFamily="18" charset="0"/>
              </a:rPr>
              <a:t>таж  работы в данном ОУ: больше </a:t>
            </a:r>
            <a:r>
              <a:rPr lang="ru-RU" sz="2400" b="1" dirty="0">
                <a:latin typeface="Times New Roman" pitchFamily="18" charset="0"/>
              </a:rPr>
              <a:t>20 лет</a:t>
            </a:r>
          </a:p>
          <a:p>
            <a:pPr>
              <a:lnSpc>
                <a:spcPct val="80000"/>
              </a:lnSpc>
              <a:buClr>
                <a:srgbClr val="FF3300"/>
              </a:buClr>
              <a:buNone/>
              <a:defRPr/>
            </a:pPr>
            <a:r>
              <a:rPr lang="ru-RU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3252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1146" y="1368426"/>
            <a:ext cx="3142592" cy="4200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938776" y="5793417"/>
            <a:ext cx="5379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Почётный работник общего образования РФ</a:t>
            </a:r>
          </a:p>
        </p:txBody>
      </p:sp>
    </p:spTree>
    <p:extLst>
      <p:ext uri="{BB962C8B-B14F-4D97-AF65-F5344CB8AC3E}">
        <p14:creationId xmlns:p14="http://schemas.microsoft.com/office/powerpoint/2010/main" val="13687544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4414" y="0"/>
            <a:ext cx="9144000" cy="11398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Ю</a:t>
            </a:r>
            <a:r>
              <a:rPr lang="ru-RU" sz="2400" b="1" dirty="0">
                <a:latin typeface="Times New Roman" pitchFamily="18" charset="0"/>
              </a:rPr>
              <a:t>шманова Елена Викторовна,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учитель биологии высшей квалификационной категории 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(Распоряжение Комитета по образованию Санкт-Петербурга от 24.02.2020 №667-р)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2743" y="1360714"/>
            <a:ext cx="7119258" cy="5246914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1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ru-RU" sz="18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400" b="1" u="sng" dirty="0">
                <a:latin typeface="Times New Roman" pitchFamily="18" charset="0"/>
              </a:rPr>
              <a:t>бразование:</a:t>
            </a:r>
            <a:r>
              <a:rPr lang="ru-RU" sz="2400" b="1" dirty="0">
                <a:latin typeface="Times New Roman" pitchFamily="18" charset="0"/>
              </a:rPr>
              <a:t> высшее, закончила РГПУ им.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>
                <a:latin typeface="Times New Roman" pitchFamily="18" charset="0"/>
              </a:rPr>
              <a:t>А.И. Герцена в 1995 году.</a:t>
            </a:r>
            <a:endParaRPr lang="ru-RU" sz="24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sz="2400" b="1" u="sng" dirty="0" err="1">
                <a:latin typeface="Times New Roman" pitchFamily="18" charset="0"/>
              </a:rPr>
              <a:t>едстаж</a:t>
            </a:r>
            <a:r>
              <a:rPr lang="ru-RU" sz="2400" b="1" u="sng" dirty="0">
                <a:latin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</a:rPr>
              <a:t> свыше 20лет;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2400" b="1" u="sng" dirty="0">
                <a:latin typeface="Times New Roman" pitchFamily="18" charset="0"/>
              </a:rPr>
              <a:t>таж  работы в данном ОУ: </a:t>
            </a:r>
            <a:r>
              <a:rPr lang="ru-RU" sz="2400" b="1" dirty="0">
                <a:latin typeface="Times New Roman" pitchFamily="18" charset="0"/>
              </a:rPr>
              <a:t>26 лет</a:t>
            </a:r>
            <a:endParaRPr lang="ru-RU" sz="24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ь"/>
              <a:defRPr/>
            </a:pPr>
            <a:endParaRPr lang="ru-RU" sz="1800" b="1" dirty="0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24600" y="15240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6B9F25"/>
              </a:buClr>
            </a:pPr>
            <a:endParaRPr lang="ru-RU" altLang="ru-RU" b="1">
              <a:solidFill>
                <a:srgbClr val="C2953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55304F-9D94-4242-9F13-739AD145EB8A}"/>
              </a:ext>
            </a:extLst>
          </p:cNvPr>
          <p:cNvSpPr/>
          <p:nvPr/>
        </p:nvSpPr>
        <p:spPr>
          <a:xfrm>
            <a:off x="1447799" y="5784554"/>
            <a:ext cx="3925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Почётной грамотой </a:t>
            </a: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Образования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4B303-0EAF-419C-B456-1FB0A018C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4" t="12222" r="2302" b="10240"/>
          <a:stretch/>
        </p:blipFill>
        <p:spPr>
          <a:xfrm>
            <a:off x="1442301" y="1139825"/>
            <a:ext cx="3505517" cy="4317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190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776" y="555171"/>
            <a:ext cx="1052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ачина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нна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ладимировна – учитель математики и информатики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(Распоряжение №150-р от27.01.2021г)</a:t>
            </a:r>
          </a:p>
        </p:txBody>
      </p:sp>
      <p:pic>
        <p:nvPicPr>
          <p:cNvPr id="3" name="Picture 2" descr="http://school31.spb.ru/images/m1/kachina.jpeg">
            <a:extLst>
              <a:ext uri="{FF2B5EF4-FFF2-40B4-BE49-F238E27FC236}">
                <a16:creationId xmlns:a16="http://schemas.microsoft.com/office/drawing/2014/main" id="{2A8E3AE8-1604-4F22-B6AF-D1667742B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636444" y="1753564"/>
            <a:ext cx="3312627" cy="4416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4886" y="1915886"/>
            <a:ext cx="633548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400" b="1" u="sng" dirty="0">
                <a:latin typeface="Times New Roman" pitchFamily="18" charset="0"/>
              </a:rPr>
              <a:t>бразование:</a:t>
            </a:r>
            <a:r>
              <a:rPr lang="ru-RU" sz="2400" b="1" dirty="0">
                <a:latin typeface="Times New Roman" pitchFamily="18" charset="0"/>
              </a:rPr>
              <a:t> высшее, закончила РГПУ им.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>
                <a:latin typeface="Times New Roman" pitchFamily="18" charset="0"/>
              </a:rPr>
              <a:t>А.И. Герцена в 2019 году.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b="1" u="sng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sz="2400" b="1" u="sng" dirty="0" err="1">
                <a:latin typeface="Times New Roman" pitchFamily="18" charset="0"/>
              </a:rPr>
              <a:t>едстаж</a:t>
            </a:r>
            <a:r>
              <a:rPr lang="ru-RU" sz="2400" b="1" u="sng" dirty="0">
                <a:latin typeface="Times New Roman" pitchFamily="18" charset="0"/>
              </a:rPr>
              <a:t>:</a:t>
            </a:r>
            <a:r>
              <a:rPr lang="ru-RU" sz="2400" b="1" dirty="0">
                <a:latin typeface="Times New Roman" pitchFamily="18" charset="0"/>
              </a:rPr>
              <a:t> 6лет;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2400" b="1" u="sng" dirty="0">
                <a:latin typeface="Times New Roman" pitchFamily="18" charset="0"/>
              </a:rPr>
              <a:t>таж  работы в данном ОУ: 6 лет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237" y="0"/>
            <a:ext cx="7772400" cy="32737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квалификации на курсах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0461" y="1538791"/>
            <a:ext cx="7459956" cy="505724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l"/>
            <a:r>
              <a:rPr lang="ru-RU" dirty="0"/>
              <a:t> 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sz="210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25205"/>
              </p:ext>
            </p:extLst>
          </p:nvPr>
        </p:nvGraphicFramePr>
        <p:xfrm>
          <a:off x="0" y="440267"/>
          <a:ext cx="121920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ФИО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Курсы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82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О.В.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Современные образовательные технологии в индивидуальном обучении и коррекционной педагогике в условиях реализации ФГОС» 144 часа Московская академия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профессиональных компетенций,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« Организационно-управленческие аспекты введения ФГОС образования обучающихся с ОВЗ с умственной</a:t>
                      </a:r>
                    </a:p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отсталостью (интеллектуальными нарушениями).</a:t>
                      </a:r>
                    </a:p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дополнительного профессионального педагогического образования. </a:t>
                      </a:r>
                    </a:p>
                    <a:p>
                      <a:pPr lvl="0"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Центр повышения квалификации специалистов «Информационно- методический центр»</a:t>
                      </a:r>
                    </a:p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Невского района Санкт- Петербурга. 11.11.2015- 06.04.2016 г., 36 часов: «Содержание, формы и методы воспитательной работы классного руководителя в условиях внедрения</a:t>
                      </a:r>
                    </a:p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ФГОС»</a:t>
                      </a:r>
                    </a:p>
                    <a:p>
                      <a:pPr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ИКТ в профессиональной деятельности педагога в условиях реализации ФГОС» , 2019  АППО</a:t>
                      </a:r>
                    </a:p>
                    <a:p>
                      <a:pPr>
                        <a:buNone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5.Санкт-Петербургский университет повышения квалификации и профессиональной переподготовки . «Педагогическое образование: учитель начальных классов» 1004 часа , 2021</a:t>
                      </a:r>
                    </a:p>
                    <a:p>
                      <a:pPr>
                        <a:buNone/>
                      </a:pP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6.Московская академия профессиональных компетенций «Методика преподавания СБО и инновационные подходы к организации учебного процесса в условиях реализации ФГОС» 144 часа , 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113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204</TotalTime>
  <Words>1295</Words>
  <Application>Microsoft Office PowerPoint</Application>
  <PresentationFormat>Широкоэкранный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Garamond</vt:lpstr>
      <vt:lpstr>Times New Roman</vt:lpstr>
      <vt:lpstr>Wingdings</vt:lpstr>
      <vt:lpstr>Crop</vt:lpstr>
      <vt:lpstr>Сведения о педагогах Мо учителей математики и естествознания</vt:lpstr>
      <vt:lpstr>Презентация PowerPoint</vt:lpstr>
      <vt:lpstr>Загрядская Елена  Александровна - учитель математики высшей квалификационной категории   (Распоряжение  Комитета по образованию № 3096-р от 02.11.16 г.) </vt:lpstr>
      <vt:lpstr>Лапин Михаил Александрович – учитель математики без категории .  </vt:lpstr>
      <vt:lpstr>Новикова Екатерина Евгеньевна- учитель химии высшей квалификационной категории  (Распоряжение Комитета по образованию Санкт-Петербурга от 24.02.2020 №667-р)</vt:lpstr>
      <vt:lpstr>Потоцкая Софья Александровна – учитель физики высшей квалификационной категории   (Распоряжение  Комитета по образованию  Санкт-Петербурга №3446-р  от27.12.2021  )</vt:lpstr>
      <vt:lpstr> Юшманова Елена Викторовна, учитель биологии высшей квалификационной категории  (Распоряжение Комитета по образованию Санкт-Петербурга от 24.02.2020 №667-р)  </vt:lpstr>
      <vt:lpstr>Презентация PowerPoint</vt:lpstr>
      <vt:lpstr>Повышение квалификации на курсах</vt:lpstr>
      <vt:lpstr>Повышение квалификации на курсах</vt:lpstr>
      <vt:lpstr>Презентация PowerPoint</vt:lpstr>
      <vt:lpstr> Повышение квалификации на курсах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Sofia</dc:creator>
  <cp:lastModifiedBy>Сергей Малюнов</cp:lastModifiedBy>
  <cp:revision>37</cp:revision>
  <dcterms:created xsi:type="dcterms:W3CDTF">2019-05-30T14:34:15Z</dcterms:created>
  <dcterms:modified xsi:type="dcterms:W3CDTF">2022-09-13T07:30:44Z</dcterms:modified>
</cp:coreProperties>
</file>