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0" r:id="rId1"/>
  </p:sldMasterIdLst>
  <p:notesMasterIdLst>
    <p:notesMasterId r:id="rId21"/>
  </p:notesMasterIdLst>
  <p:sldIdLst>
    <p:sldId id="264" r:id="rId2"/>
    <p:sldId id="265" r:id="rId3"/>
    <p:sldId id="266" r:id="rId4"/>
    <p:sldId id="267" r:id="rId5"/>
    <p:sldId id="269" r:id="rId6"/>
    <p:sldId id="270" r:id="rId7"/>
    <p:sldId id="271" r:id="rId8"/>
    <p:sldId id="273" r:id="rId9"/>
    <p:sldId id="274" r:id="rId10"/>
    <p:sldId id="260" r:id="rId11"/>
    <p:sldId id="261" r:id="rId12"/>
    <p:sldId id="279" r:id="rId13"/>
    <p:sldId id="257" r:id="rId14"/>
    <p:sldId id="263" r:id="rId15"/>
    <p:sldId id="258" r:id="rId16"/>
    <p:sldId id="259" r:id="rId17"/>
    <p:sldId id="277" r:id="rId18"/>
    <p:sldId id="262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7A3B-6EE5-470E-8BAA-17C4541CAB9E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C6C10-380E-4555-86B7-648DAE185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Школа-интернат обеспечивает практически круглосуточное коррекционно-воспитательное воздействие на детей с нарушениями слуха, создавая благоприятные условия для их всестороннего развития и оказывая тем самым помощь семье в воспитании ребенка.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 специальной школе-интернате работа по развитию речи состоит не только из учебных занятий, но и особое внимание следует уделять работе во внеурочное время. От того, как в школе - интернате организована ежедневная жизнь воспитанников, зависит успех учебно-воспитательной </a:t>
            </a:r>
            <a:r>
              <a:rPr lang="ru-RU" dirty="0" smtClean="0">
                <a:latin typeface="Times New Roman"/>
                <a:ea typeface="Times New Roman"/>
              </a:rPr>
              <a:t>работы.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воспитательной работы, таким образом, расширяется, дополняется трудовое, нравственное, эстетическое воздействие на ребёнка. Так как, воспитательная работа является важнейшим звеном системы, которая в комплексе с учебной, помогает достичь желаемых результатов, то мы можем сделать вывод, что благодаря правильной организации воспитательной работы мы формируем личность.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C7F9E-A300-493F-A781-2E48E2FBC23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1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05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77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60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2617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86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83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22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03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2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4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3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1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0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90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0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23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8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B2784-81A1-4F74-9091-3667C656CD88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4508D-FB49-4C25-937B-19576E289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23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  <p:sldLayoutId id="2147484164" r:id="rId14"/>
    <p:sldLayoutId id="2147484165" r:id="rId15"/>
    <p:sldLayoutId id="2147484166" r:id="rId16"/>
    <p:sldLayoutId id="21474841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c_31_nr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5400" y="3832641"/>
            <a:ext cx="469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Руководитель ШСК 31 – Воропаева Ирина Юрьевна, </a:t>
            </a:r>
            <a:endParaRPr lang="ru-RU" sz="2400" dirty="0" smtClean="0"/>
          </a:p>
          <a:p>
            <a:r>
              <a:rPr lang="ru-RU" sz="2400" dirty="0" smtClean="0"/>
              <a:t>педагог-организатор.</a:t>
            </a:r>
            <a:endParaRPr lang="ru-RU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70000" y="174366"/>
            <a:ext cx="1049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Государственное бюджетное общеобразовательное учреждение</a:t>
            </a:r>
          </a:p>
          <a:p>
            <a:pPr algn="ctr"/>
            <a:r>
              <a:rPr lang="ru-RU" sz="2800" b="1" dirty="0" smtClean="0"/>
              <a:t>школа-интернат № 31 невского района Санкт-Петербурга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Номинация: </a:t>
            </a:r>
            <a:r>
              <a:rPr lang="ru-RU" sz="2800" b="1" dirty="0" smtClean="0"/>
              <a:t>«Спорт без границ»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001627"/>
            <a:ext cx="1092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«ДОБРО ПОЖАЛОВАТЬ в ШСК 31»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3300" y="6212053"/>
            <a:ext cx="273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2022 </a:t>
            </a:r>
            <a:r>
              <a:rPr lang="ru-RU" dirty="0" smtClean="0"/>
              <a:t>год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" y="2936336"/>
            <a:ext cx="5653896" cy="3769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371" y="2936336"/>
            <a:ext cx="2299379" cy="936125"/>
          </a:xfrm>
          <a:prstGeom prst="rect">
            <a:avLst/>
          </a:prstGeom>
        </p:spPr>
      </p:pic>
      <p:pic>
        <p:nvPicPr>
          <p:cNvPr id="8" name="Рисунок 7" descr="туризм _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00759" y="3708400"/>
            <a:ext cx="1196088" cy="1196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759" y="5111436"/>
            <a:ext cx="1244391" cy="1161955"/>
          </a:xfrm>
          <a:prstGeom prst="rect">
            <a:avLst/>
          </a:prstGeom>
        </p:spPr>
      </p:pic>
      <p:pic>
        <p:nvPicPr>
          <p:cNvPr id="10" name="Рисунок 9" descr="легк атлет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4709" y="5354714"/>
            <a:ext cx="1244600" cy="1244600"/>
          </a:xfrm>
          <a:prstGeom prst="rect">
            <a:avLst/>
          </a:prstGeom>
        </p:spPr>
      </p:pic>
      <p:pic>
        <p:nvPicPr>
          <p:cNvPr id="11" name="Рисунок 10" descr="теннис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378159" y="5354714"/>
            <a:ext cx="1244600" cy="1244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4" y="3856526"/>
            <a:ext cx="1396620" cy="1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0905"/>
            <a:ext cx="1022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Материально-техническое обеспечение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866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школе имеется:</a:t>
            </a:r>
          </a:p>
          <a:p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-спортивный зал;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тренажерный зал;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пришкольный стадион.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868791"/>
            <a:ext cx="4313254" cy="2874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357252"/>
            <a:ext cx="4080933" cy="3060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00" y="1576677"/>
            <a:ext cx="3393300" cy="2544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44" y="3906901"/>
            <a:ext cx="3467555" cy="26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600" y="87123"/>
            <a:ext cx="981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Информационное обеспечение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924440"/>
            <a:ext cx="4076700" cy="3057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33" y="3570339"/>
            <a:ext cx="3915367" cy="2936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778" t="3704" r="10593" b="10370"/>
          <a:stretch/>
        </p:blipFill>
        <p:spPr>
          <a:xfrm>
            <a:off x="385170" y="1429265"/>
            <a:ext cx="4856163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17474"/>
            <a:ext cx="8987367" cy="67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0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000" y="208101"/>
            <a:ext cx="94869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i="0" dirty="0" smtClean="0">
                <a:solidFill>
                  <a:schemeClr val="tx1">
                    <a:lumMod val="95000"/>
                  </a:schemeClr>
                </a:solidFill>
                <a:effectLst/>
                <a:latin typeface="Open Sans Condensed"/>
              </a:rPr>
              <a:t>Школа является инициатором и организатором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b="1" i="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Condensed"/>
              </a:rPr>
              <a:t>Открытого районного турнира по быстрым шахматам «Дебют»,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i="0" dirty="0" smtClean="0">
                <a:solidFill>
                  <a:schemeClr val="tx1">
                    <a:lumMod val="95000"/>
                  </a:schemeClr>
                </a:solidFill>
                <a:effectLst/>
                <a:latin typeface="Open Sans Condensed"/>
              </a:rPr>
              <a:t>среди учащихся общеобразовательных учреждений</a:t>
            </a:r>
            <a:endParaRPr lang="ru-RU" sz="2400" b="0" i="0" dirty="0" smtClean="0">
              <a:solidFill>
                <a:schemeClr val="tx1">
                  <a:lumMod val="95000"/>
                </a:schemeClr>
              </a:solidFill>
              <a:effectLst/>
              <a:latin typeface="Open Sans Condensed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i="0" dirty="0" smtClean="0">
                <a:solidFill>
                  <a:schemeClr val="tx1">
                    <a:lumMod val="95000"/>
                  </a:schemeClr>
                </a:solidFill>
                <a:effectLst/>
                <a:latin typeface="Open Sans Condensed"/>
              </a:rPr>
              <a:t>Невского района Санкт-Петербурга, осуществляющих образовательную деятельность по адаптированным основным общеобразовательным программам для обучающихся с ограниченными возможностями здоровья</a:t>
            </a:r>
            <a:endParaRPr lang="ru-RU" sz="2400" b="0" i="0" dirty="0">
              <a:solidFill>
                <a:schemeClr val="tx1">
                  <a:lumMod val="95000"/>
                </a:schemeClr>
              </a:solidFill>
              <a:effectLst/>
              <a:latin typeface="Open Sans Condense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3887435"/>
            <a:ext cx="3098800" cy="2324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00" y="3887435"/>
            <a:ext cx="3012300" cy="2259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04" y="3887435"/>
            <a:ext cx="3012300" cy="22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3600" y="61738"/>
            <a:ext cx="6642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школе уже более 15 лет существует туристско-спортивный клуб «31 КП»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sun9-15.userapi.com/F7VwQjHwotCn3GwxOHm2WSDQhzzSs-KNoUjzkA/2SpeHKtvz5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7269" r="9762"/>
          <a:stretch/>
        </p:blipFill>
        <p:spPr bwMode="auto">
          <a:xfrm>
            <a:off x="228600" y="2006599"/>
            <a:ext cx="8585200" cy="46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5" y="419100"/>
            <a:ext cx="34099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7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1.userapi.com/c853516/v853516717/fb1f0/wGOpbmPql_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45" y="977900"/>
            <a:ext cx="3832929" cy="25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4.userapi.com/c851236/v851236676/1c16f5/yy7-cXOGOY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55" y="3683000"/>
            <a:ext cx="4195020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.userapi.com/c851236/v851236676/1c1ad2/YJg_C2BYr5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99" y="3683000"/>
            <a:ext cx="4080676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4399" y="723900"/>
            <a:ext cx="63556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Школа участвует в организации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Чемпионата и Первенства Санкт-Петербурга по ориентированию (спорт глухих)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2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34.userapi.com/a1eIMqoGaeqqZulJKPptmHPJB00OquG9MRDNbA/WeW8n-IYda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19" y="558800"/>
            <a:ext cx="4671456" cy="31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9.userapi.com/h95bLi3ke6jZFgm_gdsfFgn-sDvWrVoX82v1vw/m6crSSy-kF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2960945"/>
            <a:ext cx="4867275" cy="324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0.userapi.com/hyJieqWV09CUl1Rr8gqGV6HCJehN8P3tbW5sjw/4ojYHL_Udu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4" y="3671888"/>
            <a:ext cx="4168775" cy="277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319" y="279400"/>
            <a:ext cx="642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Кубок Санкт-Петербурга по ориентированию в условиях закрытых помещений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5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378" y="260648"/>
            <a:ext cx="9974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</a:rPr>
              <a:t>Для наших ребят нет ограничений. Они готовы пробовать себя в разных видах спорта.</a:t>
            </a:r>
          </a:p>
        </p:txBody>
      </p:sp>
      <p:pic>
        <p:nvPicPr>
          <p:cNvPr id="6" name="Picture 2" descr="E:\РАБРТА ДО\Архив.Грамоты, фото и др. 2017-2019\Кузнецов В.А\IMG_2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0" y="1337866"/>
            <a:ext cx="3770784" cy="2513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РАБРТА ДО\Архив.Грамоты, фото и др. 2017-2019\Кузнецов В.А\IMG_2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54" y="1279637"/>
            <a:ext cx="3770784" cy="2513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1" y="3909951"/>
            <a:ext cx="2952328" cy="221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33" y="3492302"/>
            <a:ext cx="218281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37" y="3431953"/>
            <a:ext cx="3848617" cy="287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16" y="799257"/>
            <a:ext cx="35052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621" y="425500"/>
            <a:ext cx="2176463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92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>
          <a:xfrm>
            <a:off x="427000" y="304800"/>
            <a:ext cx="4826000" cy="3238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6"/>
          <a:stretch/>
        </p:blipFill>
        <p:spPr>
          <a:xfrm>
            <a:off x="5699900" y="304800"/>
            <a:ext cx="5601733" cy="3187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0" b="10633"/>
          <a:stretch/>
        </p:blipFill>
        <p:spPr>
          <a:xfrm>
            <a:off x="719433" y="3848100"/>
            <a:ext cx="5513867" cy="2730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1" b="8520"/>
          <a:stretch/>
        </p:blipFill>
        <p:spPr>
          <a:xfrm>
            <a:off x="7873050" y="3543300"/>
            <a:ext cx="2912874" cy="313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" y="254000"/>
            <a:ext cx="11161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гордимся нашими юными спортсменами!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0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500" t="20573" r="19288" b="20628"/>
          <a:stretch/>
        </p:blipFill>
        <p:spPr>
          <a:xfrm>
            <a:off x="3207172" y="834971"/>
            <a:ext cx="5688632" cy="30243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9060" y="3859308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/>
              <a:t>Адрес</a:t>
            </a:r>
            <a:r>
              <a:rPr lang="ru-RU" dirty="0"/>
              <a:t>: 192029, Санкт-Петербург, пр. Елизарова 7-а, литер А</a:t>
            </a:r>
          </a:p>
          <a:p>
            <a:pPr>
              <a:lnSpc>
                <a:spcPct val="200000"/>
              </a:lnSpc>
            </a:pPr>
            <a:r>
              <a:rPr lang="ru-RU" b="1" dirty="0"/>
              <a:t>Телефон/факс секретаря директора</a:t>
            </a:r>
            <a:r>
              <a:rPr lang="ru-RU" dirty="0"/>
              <a:t>: (812) 417-21-00</a:t>
            </a:r>
          </a:p>
          <a:p>
            <a:pPr>
              <a:lnSpc>
                <a:spcPct val="200000"/>
              </a:lnSpc>
            </a:pPr>
            <a:r>
              <a:rPr lang="ru-RU" b="1" dirty="0"/>
              <a:t>е-</a:t>
            </a:r>
            <a:r>
              <a:rPr lang="ru-RU" b="1" dirty="0" err="1"/>
              <a:t>mail</a:t>
            </a:r>
            <a:r>
              <a:rPr lang="ru-RU" dirty="0"/>
              <a:t>: </a:t>
            </a:r>
            <a:r>
              <a:rPr lang="ru-RU" dirty="0">
                <a:hlinkClick r:id="rId4"/>
              </a:rPr>
              <a:t>sc_31_nr@mail.ru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5520" y="188640"/>
            <a:ext cx="915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Государственное бюджетное общеобразовательное учреждение школа-интернат № 31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Невского района Санкт-Петербурга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22291" y="5720834"/>
            <a:ext cx="3265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5400" b="1" i="1" kern="0" dirty="0">
                <a:solidFill>
                  <a:srgbClr val="FFC000"/>
                </a:solidFill>
                <a:latin typeface="Constantia"/>
              </a:rPr>
              <a:t>Спасибо!</a:t>
            </a:r>
            <a:endParaRPr lang="ru-RU" sz="5400" kern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5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336" y="368583"/>
            <a:ext cx="1078744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</a:pPr>
            <a:r>
              <a:rPr lang="ru-RU" sz="2000" b="1" i="1" dirty="0">
                <a:latin typeface="+mj-lt"/>
                <a:ea typeface="Times New Roman" pitchFamily="18" charset="0"/>
                <a:cs typeface="Times New Roman" pitchFamily="18" charset="0"/>
              </a:rPr>
              <a:t>Цель деятельности Школьного спортивного клуба - развитие мотивации личности к физическому развитию.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</a:pPr>
            <a:endParaRPr lang="ru-RU" sz="2000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</a:pPr>
            <a:r>
              <a:rPr lang="ru-RU" sz="2000" b="1" i="1" dirty="0">
                <a:latin typeface="+mj-lt"/>
                <a:ea typeface="Times New Roman" pitchFamily="18" charset="0"/>
                <a:cs typeface="Times New Roman" pitchFamily="18" charset="0"/>
              </a:rPr>
              <a:t>Приоритетные задачи деятельности ШСК: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57200" algn="l"/>
              </a:tabLst>
            </a:pP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 Пропаганда здорового образа жизни, личностных и общественных ценностей физической культуры и спорта;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57200" algn="l"/>
              </a:tabLst>
            </a:pP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dirty="0" err="1">
                <a:latin typeface="+mj-lt"/>
                <a:ea typeface="Times New Roman" pitchFamily="18" charset="0"/>
                <a:cs typeface="Times New Roman" pitchFamily="18" charset="0"/>
              </a:rPr>
              <a:t>Сурдолимпийского</a:t>
            </a: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 движения и адаптивной физической культуры;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57200" algn="l"/>
              </a:tabLst>
            </a:pPr>
            <a:r>
              <a:rPr lang="ru-RU" sz="2000" dirty="0">
                <a:solidFill>
                  <a:srgbClr val="0000FF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Формирование у детей ранней мотивации и устойчивого интереса к укреплению здоровья, физическому  и спортивному совершенствованию;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57200" algn="l"/>
              </a:tabLst>
            </a:pP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  Вовлечение занимающихся в систематические занятия физической культурой и спортом учащихся с ограниченными возможностями здоровья;.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57200" algn="l"/>
              </a:tabLst>
            </a:pP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  Совершенствование организации различных форм физкультурно-оздоровительной и спортивно-массовой работы с детьми и подростками;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  <a:tab pos="457200" algn="l"/>
              </a:tabLst>
            </a:pPr>
            <a:r>
              <a:rPr lang="ru-RU" sz="2000" dirty="0">
                <a:latin typeface="+mj-lt"/>
                <a:ea typeface="Times New Roman" pitchFamily="18" charset="0"/>
                <a:cs typeface="Times New Roman" pitchFamily="18" charset="0"/>
              </a:rPr>
              <a:t>  Воспитание у обучающихся чувства гордости за свое образовательное учреждение, развитие культуры и традиций болельщиков спортивных команд.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946" y="5483365"/>
            <a:ext cx="110222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ШСК 31 </a:t>
            </a:r>
            <a:r>
              <a:rPr lang="ru-RU" dirty="0" smtClean="0"/>
              <a:t>был создан в 2016 году с целью </a:t>
            </a:r>
            <a:r>
              <a:rPr lang="ru-RU" b="1" i="1" dirty="0" smtClean="0">
                <a:ea typeface="Times New Roman" pitchFamily="18" charset="0"/>
                <a:cs typeface="Times New Roman" pitchFamily="18" charset="0"/>
              </a:rPr>
              <a:t> развития мотивации личности с ОВЗ (нарушением слуха) к физическому воспитанию и спорту.</a:t>
            </a:r>
          </a:p>
        </p:txBody>
      </p:sp>
    </p:spTree>
    <p:extLst>
      <p:ext uri="{BB962C8B-B14F-4D97-AF65-F5344CB8AC3E}">
        <p14:creationId xmlns:p14="http://schemas.microsoft.com/office/powerpoint/2010/main" val="15297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2749510" y="1422136"/>
            <a:ext cx="5848416" cy="3573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9255" y="499515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Девиз :          «Мы со спортом крепко дружим,</a:t>
            </a:r>
          </a:p>
          <a:p>
            <a:r>
              <a:rPr lang="ru-RU" sz="2400" dirty="0"/>
              <a:t>                        Спорт ребятам очень нужен!</a:t>
            </a:r>
          </a:p>
          <a:p>
            <a:r>
              <a:rPr lang="ru-RU" sz="2400" dirty="0"/>
              <a:t>                                           Спорт поможет нам всегда,</a:t>
            </a:r>
          </a:p>
          <a:p>
            <a:r>
              <a:rPr lang="ru-RU" sz="2400" dirty="0"/>
              <a:t>                                           Спорт – здоровье на года!»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819" y="96451"/>
            <a:ext cx="1158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II</a:t>
            </a:r>
            <a:r>
              <a:rPr lang="ru-RU" sz="2400" dirty="0" smtClean="0"/>
              <a:t> место в Региональном Смотре-конкурсе ШСК в 2019-2020 учебном году </a:t>
            </a:r>
          </a:p>
          <a:p>
            <a:pPr algn="ctr"/>
            <a:r>
              <a:rPr lang="ru-RU" sz="2400" dirty="0" smtClean="0"/>
              <a:t>в номинации «Лучший школьный спортивный клуб по организации работы с различными категориями детей (детьми с ОВЗ)»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266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6910" y="357167"/>
            <a:ext cx="792961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Спортивные секции: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/>
              <a:t>Спортивное </a:t>
            </a:r>
            <a:r>
              <a:rPr lang="ru-RU" sz="3200" dirty="0"/>
              <a:t>ориентирование(спорт глухих)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Спортивный туризм и спортивное ориентирование(начальная подготовка)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Лёгкая атлетика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ОФП с элементами борьбы дзюдо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Настольный теннис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/>
              <a:t>Шахматы, шашки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"/>
            <a:ext cx="9001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«Спортивное ориентирование»</a:t>
            </a:r>
          </a:p>
          <a:p>
            <a:pPr algn="ctr"/>
            <a:r>
              <a:rPr lang="ru-RU" sz="3600" dirty="0"/>
              <a:t>( спорт глухих)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829" y="1123882"/>
            <a:ext cx="7530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Руководители:</a:t>
            </a:r>
          </a:p>
          <a:p>
            <a:r>
              <a:rPr lang="ru-RU" sz="3600" b="1" dirty="0"/>
              <a:t>Воропаев Михаил Александрович и </a:t>
            </a:r>
          </a:p>
          <a:p>
            <a:endParaRPr lang="ru-RU" sz="3600" b="1" dirty="0"/>
          </a:p>
          <a:p>
            <a:r>
              <a:rPr lang="ru-RU" sz="3600" b="1" dirty="0"/>
              <a:t>                       </a:t>
            </a:r>
          </a:p>
          <a:p>
            <a:endParaRPr lang="ru-RU" sz="1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06" y="1086896"/>
            <a:ext cx="1417603" cy="188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Uz8naWMJpV8.jpg"/>
          <p:cNvPicPr>
            <a:picLocks noChangeAspect="1"/>
          </p:cNvPicPr>
          <p:nvPr/>
        </p:nvPicPr>
        <p:blipFill>
          <a:blip r:embed="rId3" cstate="email"/>
          <a:srcRect l="12766" r="4255"/>
          <a:stretch>
            <a:fillRect/>
          </a:stretch>
        </p:blipFill>
        <p:spPr>
          <a:xfrm>
            <a:off x="187713" y="2649666"/>
            <a:ext cx="1790216" cy="2081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7929" y="2329426"/>
            <a:ext cx="6045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Волков Алексей Михайлович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8746" y="3019940"/>
            <a:ext cx="6096000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Образование: </a:t>
            </a:r>
            <a:r>
              <a:rPr lang="ru-RU" dirty="0" smtClean="0"/>
              <a:t>высшее, РГПУ им. А.И. Герцена, ,факультет коррекционной педагогики 2004 г.</a:t>
            </a:r>
          </a:p>
          <a:p>
            <a:endParaRPr lang="ru-RU" sz="1050" dirty="0" smtClean="0"/>
          </a:p>
          <a:p>
            <a:r>
              <a:rPr lang="ru-RU" dirty="0" smtClean="0"/>
              <a:t>«Лучший педагог дополнительного образования государственных учреждений СПб  за 2015 год»</a:t>
            </a:r>
          </a:p>
          <a:p>
            <a:endParaRPr lang="ru-RU" sz="1050" dirty="0" smtClean="0"/>
          </a:p>
          <a:p>
            <a:r>
              <a:rPr lang="ru-RU" b="1" dirty="0" smtClean="0"/>
              <a:t>Педагогический стаж </a:t>
            </a:r>
            <a:r>
              <a:rPr lang="ru-RU" dirty="0" smtClean="0"/>
              <a:t>: </a:t>
            </a:r>
            <a:r>
              <a:rPr lang="ru-RU" dirty="0" smtClean="0"/>
              <a:t>18 </a:t>
            </a:r>
            <a:r>
              <a:rPr lang="ru-RU" dirty="0" smtClean="0"/>
              <a:t>лет</a:t>
            </a:r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23" y="3266230"/>
            <a:ext cx="3410984" cy="192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E:\РАБРТА ДО\Достижения 2019-2020\21.09.2019 Муринский парк\Муринский парк\Чемпионат и Первенство СП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43" y="5051790"/>
            <a:ext cx="2466415" cy="16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юсер\Desktop\фото разное\HhArrrSNZR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35" y="4972583"/>
            <a:ext cx="2700383" cy="18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РАБРТА ДО\Достижения 2019-2020\21.09.2019 Муринский парк\Муринский парк\Чемпионат и Первенство СПб 2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53" y="4761211"/>
            <a:ext cx="2924920" cy="194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9179" y="53934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«Спортивный туризм и спортивное ориентирование» (начальная подготовка)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45925" y="2420695"/>
            <a:ext cx="3732411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altLang="ru-RU" sz="1600" b="1" i="1" u="sng" dirty="0">
                <a:solidFill>
                  <a:schemeClr val="accent2"/>
                </a:solidFill>
              </a:rPr>
              <a:t>Образование :</a:t>
            </a:r>
            <a:r>
              <a:rPr lang="ru-RU" altLang="ru-RU" sz="1600" b="1" i="1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70000"/>
              </a:lnSpc>
            </a:pPr>
            <a:r>
              <a:rPr lang="ru-RU" altLang="ru-RU" sz="1600" b="1" i="1" dirty="0">
                <a:solidFill>
                  <a:srgbClr val="002060"/>
                </a:solidFill>
              </a:rPr>
              <a:t>Высшее,</a:t>
            </a:r>
          </a:p>
          <a:p>
            <a:pPr>
              <a:lnSpc>
                <a:spcPct val="70000"/>
              </a:lnSpc>
            </a:pPr>
            <a:r>
              <a:rPr lang="ru-RU" altLang="ru-RU" sz="1600" b="1" i="1" dirty="0">
                <a:solidFill>
                  <a:srgbClr val="002060"/>
                </a:solidFill>
              </a:rPr>
              <a:t>Национальный государственный Университет физической культуры, спорта и здоровья им. П.Ф. Лесгафта;</a:t>
            </a:r>
          </a:p>
          <a:p>
            <a:pPr>
              <a:lnSpc>
                <a:spcPct val="70000"/>
              </a:lnSpc>
            </a:pPr>
            <a:r>
              <a:rPr lang="ru-RU" altLang="ru-RU" sz="1600" b="1" i="1" u="sng" dirty="0">
                <a:solidFill>
                  <a:srgbClr val="002060"/>
                </a:solidFill>
              </a:rPr>
              <a:t>Направление</a:t>
            </a:r>
            <a:r>
              <a:rPr lang="ru-RU" altLang="ru-RU" sz="1600" b="1" i="1" dirty="0">
                <a:solidFill>
                  <a:srgbClr val="002060"/>
                </a:solidFill>
              </a:rPr>
              <a:t> – Физическая культура, бакалавр физической культуры (2014 г).</a:t>
            </a:r>
          </a:p>
          <a:p>
            <a:pPr>
              <a:lnSpc>
                <a:spcPct val="70000"/>
              </a:lnSpc>
            </a:pPr>
            <a:r>
              <a:rPr lang="ru-RU" altLang="ru-RU" sz="1600" b="1" i="1" u="sng" dirty="0">
                <a:solidFill>
                  <a:srgbClr val="002060"/>
                </a:solidFill>
              </a:rPr>
              <a:t>Проф. переподготовка </a:t>
            </a:r>
            <a:r>
              <a:rPr lang="ru-RU" altLang="ru-RU" sz="1600" b="1" i="1" dirty="0">
                <a:solidFill>
                  <a:srgbClr val="002060"/>
                </a:solidFill>
              </a:rPr>
              <a:t>: АНО ДПО «</a:t>
            </a:r>
            <a:r>
              <a:rPr lang="ru-RU" altLang="ru-RU" sz="1600" b="1" i="1" dirty="0" err="1">
                <a:solidFill>
                  <a:srgbClr val="002060"/>
                </a:solidFill>
              </a:rPr>
              <a:t>УрИПКиП</a:t>
            </a:r>
            <a:r>
              <a:rPr lang="ru-RU" altLang="ru-RU" sz="1600" b="1" i="1" dirty="0">
                <a:solidFill>
                  <a:srgbClr val="002060"/>
                </a:solidFill>
              </a:rPr>
              <a:t>», г. Пермь, Сурдопедагогика. Коррекционно-развивающее обучение детей с нарушениями слуха в условиях реализации ФГОС., 340ч. 24.10-27.12.2018 (квалификация – педагог по работе с детьми с нарушениями слуха</a:t>
            </a:r>
            <a:r>
              <a:rPr lang="ru-RU" altLang="ru-RU" sz="1600" b="1" i="1" dirty="0" smtClean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70000"/>
              </a:lnSpc>
            </a:pPr>
            <a:endParaRPr lang="ru-RU" altLang="ru-RU" sz="1600" b="1" i="1" dirty="0">
              <a:solidFill>
                <a:srgbClr val="002060"/>
              </a:solidFill>
            </a:endParaRPr>
          </a:p>
          <a:p>
            <a:pPr>
              <a:lnSpc>
                <a:spcPct val="70000"/>
              </a:lnSpc>
            </a:pPr>
            <a:r>
              <a:rPr lang="ru-RU" altLang="ru-RU" sz="1600" b="1" i="1" u="sng" dirty="0">
                <a:solidFill>
                  <a:schemeClr val="accent2"/>
                </a:solidFill>
              </a:rPr>
              <a:t>Общий стаж:</a:t>
            </a:r>
            <a:r>
              <a:rPr lang="ru-RU" altLang="ru-RU" sz="1600" b="1" i="1" dirty="0"/>
              <a:t> </a:t>
            </a:r>
            <a:r>
              <a:rPr lang="ru-RU" altLang="ru-RU" sz="1600" b="1" i="1" dirty="0" smtClean="0">
                <a:solidFill>
                  <a:srgbClr val="002060"/>
                </a:solidFill>
              </a:rPr>
              <a:t>13 </a:t>
            </a:r>
            <a:r>
              <a:rPr lang="ru-RU" altLang="ru-RU" sz="1600" b="1" i="1" dirty="0">
                <a:solidFill>
                  <a:srgbClr val="002060"/>
                </a:solidFill>
              </a:rPr>
              <a:t>лет.</a:t>
            </a:r>
          </a:p>
          <a:p>
            <a:pPr>
              <a:lnSpc>
                <a:spcPct val="70000"/>
              </a:lnSpc>
            </a:pPr>
            <a:r>
              <a:rPr lang="ru-RU" altLang="ru-RU" sz="1600" b="1" i="1" u="sng" dirty="0">
                <a:solidFill>
                  <a:schemeClr val="accent2"/>
                </a:solidFill>
              </a:rPr>
              <a:t>Педагогический стаж</a:t>
            </a:r>
            <a:r>
              <a:rPr lang="ru-RU" altLang="ru-RU" sz="1600" b="1" i="1" dirty="0">
                <a:solidFill>
                  <a:schemeClr val="accent2"/>
                </a:solidFill>
              </a:rPr>
              <a:t> на </a:t>
            </a:r>
            <a:r>
              <a:rPr lang="ru-RU" altLang="ru-RU" sz="1600" b="1" i="1" dirty="0" smtClean="0">
                <a:solidFill>
                  <a:schemeClr val="accent2"/>
                </a:solidFill>
              </a:rPr>
              <a:t>01.09.2021 </a:t>
            </a:r>
            <a:r>
              <a:rPr lang="ru-RU" altLang="ru-RU" sz="1600" b="1" i="1" dirty="0">
                <a:solidFill>
                  <a:schemeClr val="accent2"/>
                </a:solidFill>
              </a:rPr>
              <a:t>г.: </a:t>
            </a:r>
            <a:r>
              <a:rPr lang="ru-RU" altLang="ru-RU" sz="1600" b="1" i="1" dirty="0" smtClean="0">
                <a:solidFill>
                  <a:srgbClr val="002060"/>
                </a:solidFill>
              </a:rPr>
              <a:t>3 </a:t>
            </a:r>
            <a:r>
              <a:rPr lang="ru-RU" altLang="ru-RU" sz="1600" b="1" i="1" dirty="0" smtClean="0">
                <a:solidFill>
                  <a:srgbClr val="002060"/>
                </a:solidFill>
              </a:rPr>
              <a:t>года, </a:t>
            </a:r>
            <a:r>
              <a:rPr lang="ru-RU" altLang="ru-RU" sz="1600" b="1" i="1" dirty="0">
                <a:solidFill>
                  <a:srgbClr val="002060"/>
                </a:solidFill>
              </a:rPr>
              <a:t>8 месяцев.</a:t>
            </a:r>
          </a:p>
          <a:p>
            <a:pPr>
              <a:lnSpc>
                <a:spcPct val="70000"/>
              </a:lnSpc>
            </a:pPr>
            <a:r>
              <a:rPr lang="ru-RU" altLang="ru-RU" sz="1600" b="1" i="1" u="sng" dirty="0">
                <a:solidFill>
                  <a:schemeClr val="accent2"/>
                </a:solidFill>
              </a:rPr>
              <a:t>Стаж в школе-интернате №31:</a:t>
            </a:r>
            <a:r>
              <a:rPr lang="ru-RU" altLang="ru-RU" sz="1600" b="1" i="1" dirty="0">
                <a:solidFill>
                  <a:schemeClr val="accent2"/>
                </a:solidFill>
              </a:rPr>
              <a:t> </a:t>
            </a:r>
            <a:r>
              <a:rPr lang="ru-RU" altLang="ru-RU" sz="1600" b="1" i="1" dirty="0" smtClean="0">
                <a:solidFill>
                  <a:srgbClr val="002060"/>
                </a:solidFill>
              </a:rPr>
              <a:t>11 </a:t>
            </a:r>
            <a:r>
              <a:rPr lang="ru-RU" altLang="ru-RU" sz="1600" b="1" i="1" dirty="0">
                <a:solidFill>
                  <a:srgbClr val="002060"/>
                </a:solidFill>
              </a:rPr>
              <a:t>лет (с 19.05.2010 как ПДО).</a:t>
            </a:r>
          </a:p>
        </p:txBody>
      </p:sp>
      <p:pic>
        <p:nvPicPr>
          <p:cNvPr id="4" name="Рисунок 3" descr="rJhMa896F2U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92640" y="2555504"/>
            <a:ext cx="2453285" cy="30194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2889" y="1226878"/>
            <a:ext cx="113537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Воропаев Михаил Александрович</a:t>
            </a:r>
          </a:p>
          <a:p>
            <a:pPr algn="ctr"/>
            <a:r>
              <a:rPr lang="ru-RU" altLang="ru-RU" sz="1400" i="1" u="sng" dirty="0">
                <a:latin typeface="Constantia" pitchFamily="18" charset="0"/>
              </a:rPr>
              <a:t>учитель физкультуры, </a:t>
            </a:r>
            <a:r>
              <a:rPr lang="en-US" altLang="ru-RU" sz="1400" i="1" u="sng" dirty="0" smtClean="0">
                <a:latin typeface="Constantia" pitchFamily="18" charset="0"/>
              </a:rPr>
              <a:t>I</a:t>
            </a:r>
            <a:r>
              <a:rPr lang="ru-RU" altLang="ru-RU" sz="1400" i="1" u="sng" dirty="0" smtClean="0">
                <a:latin typeface="Constantia" pitchFamily="18" charset="0"/>
              </a:rPr>
              <a:t> КК; педагог-организатор Высшей КК</a:t>
            </a:r>
            <a:r>
              <a:rPr lang="en-US" altLang="ru-RU" sz="1400" i="1" dirty="0">
                <a:latin typeface="Constantia" pitchFamily="18" charset="0"/>
              </a:rPr>
              <a:t/>
            </a:r>
            <a:br>
              <a:rPr lang="en-US" altLang="ru-RU" sz="1400" i="1" dirty="0">
                <a:latin typeface="Constantia" pitchFamily="18" charset="0"/>
              </a:rPr>
            </a:br>
            <a:endParaRPr lang="ru-RU" sz="14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160" y="2484460"/>
            <a:ext cx="2987675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112" y="4374291"/>
            <a:ext cx="3211610" cy="240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6933" t="1338" r="6967" b="-1338"/>
          <a:stretch/>
        </p:blipFill>
        <p:spPr>
          <a:xfrm>
            <a:off x="6335557" y="2346679"/>
            <a:ext cx="249606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917090"/>
            <a:ext cx="87849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Шевцова Анастасия Владимировна</a:t>
            </a:r>
            <a:r>
              <a:rPr lang="ru-RU" sz="1400" b="1" dirty="0"/>
              <a:t> </a:t>
            </a:r>
            <a:br>
              <a:rPr lang="ru-RU" sz="1400" b="1" dirty="0"/>
            </a:br>
            <a:r>
              <a:rPr lang="ru-RU" sz="1400" b="1" dirty="0"/>
              <a:t> </a:t>
            </a:r>
            <a:r>
              <a:rPr lang="ru-RU" altLang="ru-RU" dirty="0">
                <a:cs typeface="Times New Roman" pitchFamily="18" charset="0"/>
              </a:rPr>
              <a:t>учитель физкультуры, </a:t>
            </a:r>
            <a:r>
              <a:rPr lang="ru-RU" altLang="ru-RU" i="1" dirty="0" smtClean="0">
                <a:cs typeface="Times New Roman" pitchFamily="18" charset="0"/>
              </a:rPr>
              <a:t>ВКК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5" y="2271307"/>
            <a:ext cx="1905149" cy="268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8817" y="1839507"/>
            <a:ext cx="51500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i="1" u="sng" dirty="0">
                <a:solidFill>
                  <a:schemeClr val="accent2"/>
                </a:solidFill>
                <a:cs typeface="Times New Roman" pitchFamily="18" charset="0"/>
              </a:rPr>
              <a:t>Образование:</a:t>
            </a:r>
            <a:r>
              <a:rPr lang="ru-RU" altLang="ru-RU" b="1" i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02060"/>
                </a:solidFill>
                <a:cs typeface="Times New Roman" pitchFamily="18" charset="0"/>
              </a:rPr>
              <a:t>Высшее, </a:t>
            </a:r>
          </a:p>
          <a:p>
            <a:pPr>
              <a:defRPr/>
            </a:pPr>
            <a:r>
              <a:rPr lang="ru-RU" altLang="ru-RU" b="1" i="1" dirty="0" err="1">
                <a:solidFill>
                  <a:srgbClr val="002060"/>
                </a:solidFill>
                <a:cs typeface="Times New Roman" pitchFamily="18" charset="0"/>
              </a:rPr>
              <a:t>ИСПиП</a:t>
            </a:r>
            <a:r>
              <a:rPr lang="ru-RU" altLang="ru-RU" b="1" i="1" dirty="0">
                <a:solidFill>
                  <a:srgbClr val="002060"/>
                </a:solidFill>
                <a:cs typeface="Times New Roman" pitchFamily="18" charset="0"/>
              </a:rPr>
              <a:t> им. Р </a:t>
            </a:r>
            <a:r>
              <a:rPr lang="ru-RU" altLang="ru-RU" b="1" i="1" dirty="0" err="1">
                <a:solidFill>
                  <a:srgbClr val="002060"/>
                </a:solidFill>
                <a:cs typeface="Times New Roman" pitchFamily="18" charset="0"/>
              </a:rPr>
              <a:t>Валленберга</a:t>
            </a:r>
            <a:r>
              <a:rPr lang="ru-RU" altLang="ru-RU" b="1" i="1" dirty="0">
                <a:solidFill>
                  <a:srgbClr val="002060"/>
                </a:solidFill>
                <a:cs typeface="Times New Roman" pitchFamily="18" charset="0"/>
              </a:rPr>
              <a:t>; </a:t>
            </a:r>
          </a:p>
          <a:p>
            <a:pPr>
              <a:defRPr/>
            </a:pPr>
            <a:r>
              <a:rPr lang="ru-RU" altLang="ru-RU" b="1" i="1" dirty="0">
                <a:solidFill>
                  <a:srgbClr val="002060"/>
                </a:solidFill>
                <a:cs typeface="Times New Roman" pitchFamily="18" charset="0"/>
              </a:rPr>
              <a:t>факультет адаптивной физической культуры, 2003 г.</a:t>
            </a:r>
          </a:p>
          <a:p>
            <a:pPr>
              <a:defRPr/>
            </a:pPr>
            <a:r>
              <a:rPr lang="ru-RU" b="1" i="1" u="sng" dirty="0">
                <a:solidFill>
                  <a:srgbClr val="002060"/>
                </a:solidFill>
              </a:rPr>
              <a:t>Специальности</a:t>
            </a:r>
            <a:r>
              <a:rPr lang="ru-RU" b="1" i="1" dirty="0">
                <a:solidFill>
                  <a:srgbClr val="00206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rgbClr val="002060"/>
                </a:solidFill>
              </a:rPr>
              <a:t>Специалист по адаптивной физической культуре;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b="1" i="1" dirty="0">
                <a:solidFill>
                  <a:srgbClr val="002060"/>
                </a:solidFill>
              </a:rPr>
              <a:t>Специальный психолог по специальности «Физическая культура для лиц с отклонениями в состоянии здоровья (адаптивная физическая культура)».</a:t>
            </a:r>
            <a:endParaRPr lang="ru-RU" altLang="ru-RU" b="1" i="1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altLang="ru-RU" b="1" i="1" u="sng" dirty="0">
                <a:solidFill>
                  <a:schemeClr val="accent2"/>
                </a:solidFill>
                <a:cs typeface="Times New Roman" pitchFamily="18" charset="0"/>
              </a:rPr>
              <a:t>Общий стаж:</a:t>
            </a:r>
            <a:r>
              <a:rPr lang="ru-RU" altLang="ru-RU" b="1" i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2060"/>
                </a:solidFill>
                <a:cs typeface="Times New Roman" pitchFamily="18" charset="0"/>
              </a:rPr>
              <a:t>20 </a:t>
            </a:r>
            <a:r>
              <a:rPr lang="ru-RU" altLang="ru-RU" b="1" i="1" dirty="0">
                <a:solidFill>
                  <a:srgbClr val="002060"/>
                </a:solidFill>
                <a:cs typeface="Times New Roman" pitchFamily="18" charset="0"/>
              </a:rPr>
              <a:t>лет.</a:t>
            </a:r>
          </a:p>
          <a:p>
            <a:pPr>
              <a:defRPr/>
            </a:pPr>
            <a:r>
              <a:rPr lang="ru-RU" altLang="ru-RU" b="1" i="1" u="sng" dirty="0">
                <a:solidFill>
                  <a:schemeClr val="accent2"/>
                </a:solidFill>
                <a:cs typeface="Times New Roman" pitchFamily="18" charset="0"/>
              </a:rPr>
              <a:t>Педагогический стаж</a:t>
            </a:r>
            <a:r>
              <a:rPr lang="ru-RU" altLang="ru-RU" b="1" i="1" dirty="0">
                <a:solidFill>
                  <a:schemeClr val="accent2"/>
                </a:solidFill>
                <a:cs typeface="Times New Roman" pitchFamily="18" charset="0"/>
              </a:rPr>
              <a:t> на 1. 09. </a:t>
            </a:r>
            <a:r>
              <a:rPr lang="ru-RU" altLang="ru-RU" b="1" i="1" dirty="0" smtClean="0">
                <a:solidFill>
                  <a:schemeClr val="accent2"/>
                </a:solidFill>
                <a:cs typeface="Times New Roman" pitchFamily="18" charset="0"/>
              </a:rPr>
              <a:t>2021 </a:t>
            </a:r>
            <a:r>
              <a:rPr lang="ru-RU" altLang="ru-RU" b="1" i="1" dirty="0">
                <a:solidFill>
                  <a:schemeClr val="accent2"/>
                </a:solidFill>
                <a:cs typeface="Times New Roman" pitchFamily="18" charset="0"/>
              </a:rPr>
              <a:t>г.:</a:t>
            </a:r>
            <a:r>
              <a:rPr lang="ru-RU" altLang="ru-RU" b="1" i="1" dirty="0">
                <a:cs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2060"/>
                </a:solidFill>
                <a:cs typeface="Times New Roman" pitchFamily="18" charset="0"/>
              </a:rPr>
              <a:t>20 </a:t>
            </a:r>
            <a:r>
              <a:rPr lang="ru-RU" altLang="ru-RU" b="1" i="1" dirty="0">
                <a:solidFill>
                  <a:srgbClr val="002060"/>
                </a:solidFill>
                <a:cs typeface="Times New Roman" pitchFamily="18" charset="0"/>
              </a:rPr>
              <a:t>лет.</a:t>
            </a:r>
          </a:p>
          <a:p>
            <a:pPr>
              <a:defRPr/>
            </a:pPr>
            <a:r>
              <a:rPr lang="ru-RU" altLang="ru-RU" b="1" i="1" u="sng" dirty="0">
                <a:solidFill>
                  <a:schemeClr val="accent2"/>
                </a:solidFill>
                <a:cs typeface="Times New Roman" pitchFamily="18" charset="0"/>
              </a:rPr>
              <a:t>Стаж в школе-интернате №31:</a:t>
            </a:r>
            <a:r>
              <a:rPr lang="ru-RU" altLang="ru-RU" b="1" i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2060"/>
                </a:solidFill>
                <a:cs typeface="Times New Roman" pitchFamily="18" charset="0"/>
              </a:rPr>
              <a:t>20 </a:t>
            </a:r>
            <a:r>
              <a:rPr lang="ru-RU" altLang="ru-RU" b="1" i="1" dirty="0">
                <a:solidFill>
                  <a:srgbClr val="002060"/>
                </a:solidFill>
                <a:cs typeface="Times New Roman" pitchFamily="18" charset="0"/>
              </a:rPr>
              <a:t>лет.</a:t>
            </a:r>
            <a:endParaRPr lang="en-US" altLang="ru-RU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8648" y="147649"/>
            <a:ext cx="683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«ШАХМАТЫ</a:t>
            </a:r>
            <a:r>
              <a:rPr lang="ru-RU" sz="4400" b="1" dirty="0" smtClean="0"/>
              <a:t>», «ШАШКИ»</a:t>
            </a:r>
            <a:endParaRPr lang="ru-RU" sz="44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95" y="2053281"/>
            <a:ext cx="3436640" cy="257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65" y="4300894"/>
            <a:ext cx="3148608" cy="23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6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27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5400000">
            <a:off x="8326923" y="3225728"/>
            <a:ext cx="3360000" cy="2520000"/>
          </a:xfrm>
          <a:prstGeom prst="rect">
            <a:avLst/>
          </a:prstGeom>
        </p:spPr>
      </p:pic>
      <p:pic>
        <p:nvPicPr>
          <p:cNvPr id="3" name="Рисунок 2" descr="IMG_428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16791" y="3793777"/>
            <a:ext cx="3360000" cy="2520000"/>
          </a:xfrm>
          <a:prstGeom prst="rect">
            <a:avLst/>
          </a:prstGeom>
        </p:spPr>
      </p:pic>
      <p:pic>
        <p:nvPicPr>
          <p:cNvPr id="4" name="Рисунок 3" descr="IMG_428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71223" y="4151488"/>
            <a:ext cx="3360000" cy="2520000"/>
          </a:xfrm>
          <a:prstGeom prst="rect">
            <a:avLst/>
          </a:prstGeom>
        </p:spPr>
      </p:pic>
      <p:pic>
        <p:nvPicPr>
          <p:cNvPr id="5" name="Рисунок 4" descr="phoca_thumb_l_1.jpe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09054" y="211588"/>
            <a:ext cx="4192644" cy="252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3854" y="81004"/>
            <a:ext cx="69976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/>
              <a:t>«ОФП с элементами дзюдо»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17257" y="1071768"/>
            <a:ext cx="4713966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Руководитель:</a:t>
            </a:r>
          </a:p>
          <a:p>
            <a:r>
              <a:rPr lang="ru-RU" sz="2800" b="1" dirty="0" smtClean="0"/>
              <a:t>Осмоловский Павел Юрьевич</a:t>
            </a:r>
          </a:p>
          <a:p>
            <a:endParaRPr lang="ru-RU" sz="1050" b="1" dirty="0" smtClean="0"/>
          </a:p>
          <a:p>
            <a:r>
              <a:rPr lang="ru-RU" b="1" dirty="0" smtClean="0"/>
              <a:t>Образование: </a:t>
            </a:r>
            <a:r>
              <a:rPr lang="ru-RU" dirty="0" smtClean="0"/>
              <a:t>ФГБОУ ВПО им. </a:t>
            </a:r>
            <a:r>
              <a:rPr lang="ru-RU" dirty="0" err="1" smtClean="0"/>
              <a:t>П.Ф.Лесгафта</a:t>
            </a:r>
            <a:r>
              <a:rPr lang="ru-RU" dirty="0" smtClean="0"/>
              <a:t>, институт АФК, 2020 г.</a:t>
            </a:r>
          </a:p>
          <a:p>
            <a:endParaRPr lang="ru-RU" b="1" dirty="0" smtClean="0"/>
          </a:p>
          <a:p>
            <a:r>
              <a:rPr lang="ru-RU" b="1" dirty="0" smtClean="0"/>
              <a:t>Педагогический стаж: </a:t>
            </a:r>
            <a:r>
              <a:rPr lang="ru-RU" b="1" dirty="0" smtClean="0"/>
              <a:t>6 </a:t>
            </a:r>
            <a:r>
              <a:rPr lang="ru-RU" b="1" dirty="0" smtClean="0"/>
              <a:t>лет.</a:t>
            </a:r>
            <a:endParaRPr lang="ru-RU" b="1" dirty="0"/>
          </a:p>
        </p:txBody>
      </p:sp>
      <p:pic>
        <p:nvPicPr>
          <p:cNvPr id="8" name="Рисунок 7" descr="phoca_thumb_l_3.jpe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04526" y="850445"/>
            <a:ext cx="2154881" cy="2780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285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641" y="0"/>
            <a:ext cx="8715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«Настольный теннис»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3978" y="2247469"/>
            <a:ext cx="34720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/>
          </a:p>
          <a:p>
            <a:pPr>
              <a:lnSpc>
                <a:spcPct val="80000"/>
              </a:lnSpc>
            </a:pPr>
            <a:r>
              <a:rPr lang="ru-RU" altLang="ru-RU" sz="2000" b="1" i="1" u="sng" dirty="0">
                <a:solidFill>
                  <a:schemeClr val="accent2"/>
                </a:solidFill>
              </a:rPr>
              <a:t>Образование:</a:t>
            </a:r>
            <a:r>
              <a:rPr lang="ru-RU" altLang="ru-RU" sz="2000" b="1" i="1" dirty="0"/>
              <a:t> </a:t>
            </a:r>
            <a:r>
              <a:rPr lang="ru-RU" altLang="ru-RU" sz="2000" b="1" i="1" dirty="0">
                <a:solidFill>
                  <a:srgbClr val="002060"/>
                </a:solidFill>
              </a:rPr>
              <a:t>Среднее специальное, </a:t>
            </a:r>
          </a:p>
          <a:p>
            <a:pPr>
              <a:lnSpc>
                <a:spcPct val="80000"/>
              </a:lnSpc>
            </a:pPr>
            <a:r>
              <a:rPr lang="ru-RU" altLang="ru-RU" sz="2000" b="1" i="1" dirty="0" smtClean="0">
                <a:solidFill>
                  <a:srgbClr val="002060"/>
                </a:solidFill>
              </a:rPr>
              <a:t>Ленинградский </a:t>
            </a:r>
            <a:r>
              <a:rPr lang="ru-RU" altLang="ru-RU" sz="2000" b="1" i="1" dirty="0">
                <a:solidFill>
                  <a:srgbClr val="002060"/>
                </a:solidFill>
              </a:rPr>
              <a:t>техникум физической </a:t>
            </a:r>
            <a:r>
              <a:rPr lang="ru-RU" altLang="ru-RU" sz="2000" b="1" i="1" dirty="0" smtClean="0">
                <a:solidFill>
                  <a:srgbClr val="002060"/>
                </a:solidFill>
              </a:rPr>
              <a:t>культуры </a:t>
            </a:r>
            <a:r>
              <a:rPr lang="ru-RU" altLang="ru-RU" sz="2000" b="1" i="1" dirty="0">
                <a:solidFill>
                  <a:srgbClr val="002060"/>
                </a:solidFill>
              </a:rPr>
              <a:t>и спорта. </a:t>
            </a:r>
          </a:p>
          <a:p>
            <a:pPr>
              <a:lnSpc>
                <a:spcPct val="80000"/>
              </a:lnSpc>
            </a:pPr>
            <a:r>
              <a:rPr lang="ru-RU" altLang="ru-RU" sz="2000" b="1" i="1" u="sng" dirty="0">
                <a:solidFill>
                  <a:srgbClr val="002060"/>
                </a:solidFill>
              </a:rPr>
              <a:t>Специальность</a:t>
            </a:r>
            <a:r>
              <a:rPr lang="ru-RU" altLang="ru-RU" sz="2000" b="1" i="1" dirty="0">
                <a:solidFill>
                  <a:srgbClr val="002060"/>
                </a:solidFill>
              </a:rPr>
              <a:t>: тренер преподаватель (1986 г).</a:t>
            </a:r>
          </a:p>
          <a:p>
            <a:pPr>
              <a:lnSpc>
                <a:spcPct val="80000"/>
              </a:lnSpc>
            </a:pPr>
            <a:r>
              <a:rPr lang="ru-RU" altLang="ru-RU" sz="2000" b="1" i="1" u="sng" dirty="0">
                <a:solidFill>
                  <a:schemeClr val="accent2"/>
                </a:solidFill>
              </a:rPr>
              <a:t>Общий стаж:</a:t>
            </a:r>
            <a:r>
              <a:rPr lang="ru-RU" altLang="ru-RU" sz="2000" b="1" i="1" dirty="0">
                <a:solidFill>
                  <a:schemeClr val="accent2"/>
                </a:solidFill>
              </a:rPr>
              <a:t> </a:t>
            </a:r>
            <a:r>
              <a:rPr lang="ru-RU" altLang="ru-RU" sz="2000" b="1" i="1" dirty="0">
                <a:solidFill>
                  <a:srgbClr val="002060"/>
                </a:solidFill>
              </a:rPr>
              <a:t>29 лет.</a:t>
            </a:r>
          </a:p>
          <a:p>
            <a:pPr>
              <a:lnSpc>
                <a:spcPct val="80000"/>
              </a:lnSpc>
            </a:pPr>
            <a:r>
              <a:rPr lang="ru-RU" altLang="ru-RU" sz="2000" b="1" i="1" u="sng" dirty="0">
                <a:solidFill>
                  <a:schemeClr val="accent2"/>
                </a:solidFill>
              </a:rPr>
              <a:t>Педагогический стаж</a:t>
            </a:r>
            <a:r>
              <a:rPr lang="ru-RU" altLang="ru-RU" sz="2000" b="1" i="1" dirty="0"/>
              <a:t> </a:t>
            </a:r>
            <a:r>
              <a:rPr lang="ru-RU" altLang="ru-RU" sz="2000" b="1" i="1" dirty="0">
                <a:solidFill>
                  <a:schemeClr val="accent2"/>
                </a:solidFill>
              </a:rPr>
              <a:t>на 01.09.2020 г: </a:t>
            </a:r>
            <a:r>
              <a:rPr lang="ru-RU" altLang="ru-RU" sz="2000" b="1" i="1" dirty="0">
                <a:solidFill>
                  <a:srgbClr val="002060"/>
                </a:solidFill>
              </a:rPr>
              <a:t>29 лет</a:t>
            </a:r>
          </a:p>
          <a:p>
            <a:pPr>
              <a:lnSpc>
                <a:spcPct val="80000"/>
              </a:lnSpc>
            </a:pPr>
            <a:r>
              <a:rPr lang="ru-RU" altLang="ru-RU" sz="2000" b="1" i="1" u="sng" dirty="0">
                <a:solidFill>
                  <a:schemeClr val="accent2"/>
                </a:solidFill>
              </a:rPr>
              <a:t>Стаж в школе-интернате  №31:</a:t>
            </a:r>
            <a:r>
              <a:rPr lang="ru-RU" altLang="ru-RU" sz="2000" b="1" i="1" dirty="0"/>
              <a:t> </a:t>
            </a:r>
            <a:r>
              <a:rPr lang="ru-RU" altLang="ru-RU" sz="2000" b="1" i="1" dirty="0" smtClean="0">
                <a:solidFill>
                  <a:srgbClr val="002060"/>
                </a:solidFill>
              </a:rPr>
              <a:t>10 </a:t>
            </a:r>
            <a:r>
              <a:rPr lang="ru-RU" altLang="ru-RU" sz="2000" b="1" i="1" dirty="0">
                <a:solidFill>
                  <a:srgbClr val="002060"/>
                </a:solidFill>
              </a:rPr>
              <a:t>лет.</a:t>
            </a:r>
          </a:p>
        </p:txBody>
      </p:sp>
      <p:pic>
        <p:nvPicPr>
          <p:cNvPr id="4" name="Рисунок 3" descr="U56aKE0puo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58845" y="2247469"/>
            <a:ext cx="1903593" cy="29611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7968" y="793265"/>
            <a:ext cx="8901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Ничепуренко Татьяна Владимировна</a:t>
            </a:r>
          </a:p>
          <a:p>
            <a:pPr algn="ctr"/>
            <a:endParaRPr lang="ru-RU" altLang="ru-RU" sz="1600" i="1" u="sng" dirty="0" smtClean="0">
              <a:latin typeface="Constantia" pitchFamily="18" charset="0"/>
            </a:endParaRPr>
          </a:p>
          <a:p>
            <a:pPr algn="ctr"/>
            <a:r>
              <a:rPr lang="ru-RU" altLang="ru-RU" sz="1600" i="1" u="sng" dirty="0" smtClean="0">
                <a:latin typeface="Constantia" pitchFamily="18" charset="0"/>
              </a:rPr>
              <a:t>учитель </a:t>
            </a:r>
            <a:r>
              <a:rPr lang="ru-RU" altLang="ru-RU" sz="1600" i="1" u="sng" dirty="0">
                <a:latin typeface="Constantia" pitchFamily="18" charset="0"/>
              </a:rPr>
              <a:t>физкультуры</a:t>
            </a:r>
            <a:r>
              <a:rPr lang="ru-RU" altLang="ru-RU" sz="1600" i="1" dirty="0">
                <a:latin typeface="Constantia" pitchFamily="18" charset="0"/>
              </a:rPr>
              <a:t>, </a:t>
            </a:r>
            <a:r>
              <a:rPr lang="ru-RU" altLang="ru-RU" sz="1600" i="1" dirty="0" smtClean="0">
                <a:latin typeface="Constantia" pitchFamily="18" charset="0"/>
              </a:rPr>
              <a:t>ВКК;</a:t>
            </a:r>
            <a:r>
              <a:rPr lang="ru-RU" altLang="ru-RU" sz="1600" i="1" dirty="0">
                <a:latin typeface="Constantia" pitchFamily="18" charset="0"/>
              </a:rPr>
              <a:t> </a:t>
            </a:r>
            <a:r>
              <a:rPr lang="ru-RU" altLang="ru-RU" sz="1600" i="1" u="sng" dirty="0" smtClean="0">
                <a:latin typeface="Constantia" pitchFamily="18" charset="0"/>
              </a:rPr>
              <a:t>педагог - организатор</a:t>
            </a:r>
            <a:r>
              <a:rPr lang="ru-RU" altLang="ru-RU" sz="1600" i="1" dirty="0">
                <a:latin typeface="Constantia" pitchFamily="18" charset="0"/>
              </a:rPr>
              <a:t>, </a:t>
            </a:r>
            <a:r>
              <a:rPr lang="en-US" altLang="ru-RU" sz="1600" i="1" dirty="0">
                <a:latin typeface="Constantia" pitchFamily="18" charset="0"/>
              </a:rPr>
              <a:t>I</a:t>
            </a:r>
            <a:r>
              <a:rPr lang="ru-RU" altLang="ru-RU" sz="1600" i="1" dirty="0">
                <a:latin typeface="Constantia" pitchFamily="18" charset="0"/>
              </a:rPr>
              <a:t> </a:t>
            </a:r>
            <a:r>
              <a:rPr lang="ru-RU" altLang="ru-RU" sz="1600" i="1" dirty="0" smtClean="0">
                <a:latin typeface="Constantia" pitchFamily="18" charset="0"/>
              </a:rPr>
              <a:t>КК</a:t>
            </a:r>
            <a:endParaRPr lang="ru-RU" sz="1600" dirty="0"/>
          </a:p>
        </p:txBody>
      </p:sp>
      <p:pic>
        <p:nvPicPr>
          <p:cNvPr id="6" name="Рисунок 5" descr="phoca_thumb_l_img_20161026_17395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30736" y="2247469"/>
            <a:ext cx="2829837" cy="2123123"/>
          </a:xfrm>
          <a:prstGeom prst="rect">
            <a:avLst/>
          </a:prstGeom>
        </p:spPr>
      </p:pic>
      <p:pic>
        <p:nvPicPr>
          <p:cNvPr id="7" name="Рисунок 6" descr="-KgSgXErOFY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080369" y="3435178"/>
            <a:ext cx="2845563" cy="2134172"/>
          </a:xfrm>
          <a:prstGeom prst="rect">
            <a:avLst/>
          </a:prstGeom>
        </p:spPr>
      </p:pic>
      <p:pic>
        <p:nvPicPr>
          <p:cNvPr id="8" name="Рисунок 7" descr="IMG_4581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236044" y="4452067"/>
            <a:ext cx="2710248" cy="20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356</TotalTime>
  <Words>867</Words>
  <Application>Microsoft Office PowerPoint</Application>
  <PresentationFormat>Широкоэкранный</PresentationFormat>
  <Paragraphs>108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Constantia</vt:lpstr>
      <vt:lpstr>Open Sans Condensed</vt:lpstr>
      <vt:lpstr>times new roman</vt:lpstr>
      <vt:lpstr>times new roman</vt:lpstr>
      <vt:lpstr>Trebuchet MS</vt:lpstr>
      <vt:lpstr>Tw Cen MT</vt:lpstr>
      <vt:lpstr>Wingdings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Учетная запись Майкрософт</cp:lastModifiedBy>
  <cp:revision>11</cp:revision>
  <dcterms:created xsi:type="dcterms:W3CDTF">2020-11-21T12:35:20Z</dcterms:created>
  <dcterms:modified xsi:type="dcterms:W3CDTF">2022-06-23T23:04:23Z</dcterms:modified>
</cp:coreProperties>
</file>